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436" r:id="rId3"/>
    <p:sldId id="350" r:id="rId4"/>
    <p:sldId id="468" r:id="rId5"/>
    <p:sldId id="469" r:id="rId6"/>
    <p:sldId id="398" r:id="rId7"/>
    <p:sldId id="472" r:id="rId8"/>
    <p:sldId id="466" r:id="rId9"/>
    <p:sldId id="463" r:id="rId10"/>
    <p:sldId id="470" r:id="rId11"/>
    <p:sldId id="353" r:id="rId12"/>
    <p:sldId id="456" r:id="rId13"/>
    <p:sldId id="455" r:id="rId14"/>
    <p:sldId id="415" r:id="rId15"/>
    <p:sldId id="460" r:id="rId16"/>
    <p:sldId id="457" r:id="rId17"/>
    <p:sldId id="459" r:id="rId18"/>
    <p:sldId id="4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A5A5A5"/>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018D55-5CAC-4469-8F1D-E252F1375DBE}" v="9554" dt="2021-06-02T07:42:07.144"/>
  </p1510:revLst>
</p1510:revInfo>
</file>

<file path=ppt/tableStyles.xml><?xml version="1.0" encoding="utf-8"?>
<a:tblStyleLst xmlns:a="http://schemas.openxmlformats.org/drawingml/2006/main" def="{5C22544A-7EE6-4342-B048-85BDC9FD1C3A}">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p:restoredTop sz="75366"/>
  </p:normalViewPr>
  <p:slideViewPr>
    <p:cSldViewPr snapToGrid="0">
      <p:cViewPr varScale="1">
        <p:scale>
          <a:sx n="97" d="100"/>
          <a:sy n="97" d="100"/>
        </p:scale>
        <p:origin x="1696" y="19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14C190-9232-464B-8433-CFEB226E7038}" type="datetimeFigureOut">
              <a:rPr lang="en-US" smtClean="0"/>
              <a:t>8/30/21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75860D-A316-494F-9653-276721FBC2ED}" type="slidenum">
              <a:rPr lang="en-US" smtClean="0"/>
              <a:t>‹#›</a:t>
            </a:fld>
            <a:endParaRPr lang="en-US"/>
          </a:p>
        </p:txBody>
      </p:sp>
    </p:spTree>
    <p:extLst>
      <p:ext uri="{BB962C8B-B14F-4D97-AF65-F5344CB8AC3E}">
        <p14:creationId xmlns:p14="http://schemas.microsoft.com/office/powerpoint/2010/main" val="25314264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aka.ms/aml/compliant" TargetMode="External"/><Relationship Id="rId2" Type="http://schemas.openxmlformats.org/officeDocument/2006/relationships/slide" Target="../slides/slide2.xml"/><Relationship Id="rId1" Type="http://schemas.openxmlformats.org/officeDocument/2006/relationships/notesMaster" Target="../notesMasters/notesMaster1.xml"/><Relationship Id="rId4" Type="http://schemas.openxmlformats.org/officeDocument/2006/relationships/hyperlink" Target="https://docs.substrate.microsoft.net/docs/Office-365-compliance/M365-compliance-principles/M365-compliance-principles.html?uid=m365-compliance-principles"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everyone, I’m </a:t>
            </a:r>
            <a:r>
              <a:rPr lang="en-US" baseline="0" dirty="0" err="1"/>
              <a:t>chengxu</a:t>
            </a:r>
            <a:r>
              <a:rPr lang="en-US" baseline="0" dirty="0"/>
              <a:t> from Peking University. Today I’m going to share with you our recent work, </a:t>
            </a:r>
            <a:r>
              <a:rPr lang="en-US" baseline="0" dirty="0" err="1"/>
              <a:t>TaintStream</a:t>
            </a:r>
            <a:endParaRPr lang="en-US" dirty="0"/>
          </a:p>
        </p:txBody>
      </p:sp>
      <p:sp>
        <p:nvSpPr>
          <p:cNvPr id="4" name="Slide Number Placeholder 3"/>
          <p:cNvSpPr>
            <a:spLocks noGrp="1"/>
          </p:cNvSpPr>
          <p:nvPr>
            <p:ph type="sldNum" sz="quarter" idx="5"/>
          </p:nvPr>
        </p:nvSpPr>
        <p:spPr/>
        <p:txBody>
          <a:bodyPr/>
          <a:lstStyle/>
          <a:p>
            <a:fld id="{EB75860D-A316-494F-9653-276721FBC2ED}" type="slidenum">
              <a:rPr lang="en-US" smtClean="0"/>
              <a:t>1</a:t>
            </a:fld>
            <a:endParaRPr lang="en-US"/>
          </a:p>
        </p:txBody>
      </p:sp>
    </p:spTree>
    <p:extLst>
      <p:ext uri="{BB962C8B-B14F-4D97-AF65-F5344CB8AC3E}">
        <p14:creationId xmlns:p14="http://schemas.microsoft.com/office/powerpoint/2010/main" val="1032385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we explain how </a:t>
            </a:r>
            <a:r>
              <a:rPr lang="en-US" dirty="0" err="1"/>
              <a:t>taintstream</a:t>
            </a:r>
            <a:r>
              <a:rPr lang="en-US" dirty="0"/>
              <a:t> solves the</a:t>
            </a:r>
            <a:r>
              <a:rPr lang="en-US" baseline="0" dirty="0"/>
              <a:t> aforementioned problems</a:t>
            </a:r>
          </a:p>
          <a:p>
            <a:endParaRPr lang="en-US" dirty="0"/>
          </a:p>
          <a:p>
            <a:r>
              <a:rPr lang="en-US" dirty="0"/>
              <a:t>For tag</a:t>
            </a:r>
            <a:r>
              <a:rPr lang="en-US" baseline="0" dirty="0"/>
              <a:t> flexibility, we create a parallel element to store taint tags and the tags can be customized easily according to the </a:t>
            </a:r>
            <a:r>
              <a:rPr lang="en-US" baseline="0" dirty="0" err="1"/>
              <a:t>requirments</a:t>
            </a:r>
            <a:r>
              <a:rPr lang="en-US" baseline="0" dirty="0"/>
              <a:t>.</a:t>
            </a:r>
          </a:p>
          <a:p>
            <a:endParaRPr lang="en-US" baseline="0" dirty="0"/>
          </a:p>
          <a:p>
            <a:r>
              <a:rPr lang="en-US" baseline="0" dirty="0"/>
              <a:t>To avoid system modification, </a:t>
            </a:r>
            <a:r>
              <a:rPr lang="en-US" baseline="0" dirty="0" err="1"/>
              <a:t>taintstream</a:t>
            </a:r>
            <a:r>
              <a:rPr lang="en-US" baseline="0" dirty="0"/>
              <a:t> </a:t>
            </a:r>
            <a:r>
              <a:rPr lang="en-US" sz="1200" baseline="0" dirty="0">
                <a:latin typeface="Calibri" panose="020F0502020204030204" pitchFamily="34" charset="0"/>
                <a:cs typeface="Calibri" panose="020F0502020204030204" pitchFamily="34" charset="0"/>
              </a:rPr>
              <a:t>a</a:t>
            </a:r>
            <a:r>
              <a:rPr lang="en-US" altLang="zh-CN" sz="1200" dirty="0">
                <a:latin typeface="Calibri" panose="020F0502020204030204" pitchFamily="34" charset="0"/>
                <a:cs typeface="Calibri" panose="020F0502020204030204" pitchFamily="34" charset="0"/>
              </a:rPr>
              <a:t>nnotates the scripts through static code instrumentation.</a:t>
            </a:r>
          </a:p>
          <a:p>
            <a:endParaRPr lang="en-US" sz="1200" baseline="0" dirty="0">
              <a:latin typeface="Calibri" panose="020F0502020204030204" pitchFamily="34" charset="0"/>
              <a:cs typeface="Calibri" panose="020F050202020403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To acquire runtime information, the instrumented scripts </a:t>
            </a:r>
            <a:r>
              <a:rPr lang="en-US" sz="1200" baseline="0" dirty="0">
                <a:latin typeface="Calibri" panose="020F0502020204030204" pitchFamily="34" charset="0"/>
                <a:cs typeface="Calibri" panose="020F0502020204030204" pitchFamily="34" charset="0"/>
              </a:rPr>
              <a:t>c</a:t>
            </a:r>
            <a:r>
              <a:rPr lang="en-US" altLang="zh-CN" sz="1200" dirty="0">
                <a:latin typeface="Calibri" panose="020F0502020204030204" pitchFamily="34" charset="0"/>
                <a:cs typeface="Calibri" panose="020F0502020204030204" pitchFamily="34" charset="0"/>
              </a:rPr>
              <a:t>omplete translation at runtime and propagate taint tags on the fly</a:t>
            </a:r>
          </a:p>
          <a:p>
            <a:endParaRPr lang="en-US" baseline="0" dirty="0"/>
          </a:p>
        </p:txBody>
      </p:sp>
      <p:sp>
        <p:nvSpPr>
          <p:cNvPr id="4" name="Slide Number Placeholder 3"/>
          <p:cNvSpPr>
            <a:spLocks noGrp="1"/>
          </p:cNvSpPr>
          <p:nvPr>
            <p:ph type="sldNum" sz="quarter" idx="5"/>
          </p:nvPr>
        </p:nvSpPr>
        <p:spPr/>
        <p:txBody>
          <a:bodyPr/>
          <a:lstStyle/>
          <a:p>
            <a:fld id="{EB75860D-A316-494F-9653-276721FBC2ED}" type="slidenum">
              <a:rPr lang="en-US" smtClean="0"/>
              <a:t>10</a:t>
            </a:fld>
            <a:endParaRPr lang="en-US"/>
          </a:p>
        </p:txBody>
      </p:sp>
    </p:spTree>
    <p:extLst>
      <p:ext uri="{BB962C8B-B14F-4D97-AF65-F5344CB8AC3E}">
        <p14:creationId xmlns:p14="http://schemas.microsoft.com/office/powerpoint/2010/main" val="1388672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This is an illustration of the </a:t>
            </a:r>
            <a:r>
              <a:rPr lang="en-US" sz="1800" dirty="0" err="1">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TaintStream</a:t>
            </a:r>
            <a:r>
              <a:rPr lang="en-US"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 workflow, which contains mainly four steps: </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The original data schema is extended to attach a taint tag for each element.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The submitted script is rewritten statically to wrap each data operation with a translation function phi.</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The rewritten script is executed in the unmodified runtime to complete the translation. The output dataset will automatically contain computed taint tags.</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altLang="zh-CN"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Finally, the privacy policies can be enforced on the datasets with taint tags.</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endParaRPr lang="en-US" altLang="zh-CN"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zh-CN" altLang="en-US"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rPr>
              <a:t>图拆开，加动画</a:t>
            </a:r>
            <a:endParaRPr lang="en-US" altLang="zh-CN"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endParaRP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endParaRPr lang="en-US" altLang="zh-CN" sz="1800" dirty="0">
              <a:solidFill>
                <a:srgbClr val="2F2F2F"/>
              </a:solidFill>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5CA997DF-4873-4AC8-9128-13EF20CBA738}" type="slidenum">
              <a:rPr lang="zh-CN" altLang="en-US" smtClean="0"/>
              <a:t>11</a:t>
            </a:fld>
            <a:endParaRPr lang="zh-CN" altLang="en-US"/>
          </a:p>
        </p:txBody>
      </p:sp>
    </p:spTree>
    <p:extLst>
      <p:ext uri="{BB962C8B-B14F-4D97-AF65-F5344CB8AC3E}">
        <p14:creationId xmlns:p14="http://schemas.microsoft.com/office/powerpoint/2010/main" val="1588163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TaintStream</a:t>
            </a:r>
            <a:r>
              <a:rPr lang="en-US" dirty="0"/>
              <a:t> is able to flexibly support diverse privacy management tasks.</a:t>
            </a:r>
          </a:p>
          <a:p>
            <a:r>
              <a:rPr lang="en-US" dirty="0"/>
              <a:t>For each privacy management task, the auditors only need to define the tag type, tag initialization, and tag merging functions.</a:t>
            </a:r>
          </a:p>
          <a:p>
            <a:r>
              <a:rPr lang="en-US" dirty="0"/>
              <a:t>For example, in data retention, the tag type is an integer representing the expiration date of the record. Then when we generate an output record, its expiration date is computed as the minimum of all its input records.</a:t>
            </a:r>
          </a:p>
          <a:p>
            <a:r>
              <a:rPr lang="en-US" dirty="0"/>
              <a:t>When we are about to clean the expired data, we only need to scan the dataset once and delete the records that have reached the expiration date.</a:t>
            </a:r>
          </a:p>
          <a:p>
            <a:endParaRPr lang="en-US" dirty="0"/>
          </a:p>
        </p:txBody>
      </p:sp>
      <p:sp>
        <p:nvSpPr>
          <p:cNvPr id="4" name="Slide Number Placeholder 3"/>
          <p:cNvSpPr>
            <a:spLocks noGrp="1"/>
          </p:cNvSpPr>
          <p:nvPr>
            <p:ph type="sldNum" sz="quarter" idx="5"/>
          </p:nvPr>
        </p:nvSpPr>
        <p:spPr/>
        <p:txBody>
          <a:bodyPr/>
          <a:lstStyle/>
          <a:p>
            <a:fld id="{EB75860D-A316-494F-9653-276721FBC2ED}" type="slidenum">
              <a:rPr lang="en-US" smtClean="0"/>
              <a:t>12</a:t>
            </a:fld>
            <a:endParaRPr lang="en-US"/>
          </a:p>
        </p:txBody>
      </p:sp>
    </p:spTree>
    <p:extLst>
      <p:ext uri="{BB962C8B-B14F-4D97-AF65-F5344CB8AC3E}">
        <p14:creationId xmlns:p14="http://schemas.microsoft.com/office/powerpoint/2010/main" val="2135357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core of our approach is the runtime code translation, which is achieved by parsing the code and applying a set of translation rules recursively. The translation rules are designed by following two principles including non-interference and conservativeness. Specifically, for many-to-one and many-to-many operations, the rules need to be carefully designed to ensure identical effect on completely different data schema.</a:t>
            </a:r>
          </a:p>
          <a:p>
            <a:r>
              <a:rPr lang="en-US" dirty="0"/>
              <a:t>There are also several technical details including correctness guarantee based on formal proofs, exception handling based on snapshots, and performance optimization based on operation fusion.</a:t>
            </a:r>
          </a:p>
          <a:p>
            <a:endParaRPr lang="en-US" dirty="0"/>
          </a:p>
          <a:p>
            <a:endParaRPr lang="en-US" dirty="0"/>
          </a:p>
        </p:txBody>
      </p:sp>
      <p:sp>
        <p:nvSpPr>
          <p:cNvPr id="4" name="Slide Number Placeholder 3"/>
          <p:cNvSpPr>
            <a:spLocks noGrp="1"/>
          </p:cNvSpPr>
          <p:nvPr>
            <p:ph type="sldNum" sz="quarter" idx="5"/>
          </p:nvPr>
        </p:nvSpPr>
        <p:spPr/>
        <p:txBody>
          <a:bodyPr/>
          <a:lstStyle/>
          <a:p>
            <a:fld id="{EB75860D-A316-494F-9653-276721FBC2ED}" type="slidenum">
              <a:rPr lang="en-US" smtClean="0"/>
              <a:t>13</a:t>
            </a:fld>
            <a:endParaRPr lang="en-US"/>
          </a:p>
        </p:txBody>
      </p:sp>
    </p:spTree>
    <p:extLst>
      <p:ext uri="{BB962C8B-B14F-4D97-AF65-F5344CB8AC3E}">
        <p14:creationId xmlns:p14="http://schemas.microsoft.com/office/powerpoint/2010/main" val="1206892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demonstration of the effect of </a:t>
            </a:r>
            <a:r>
              <a:rPr lang="en-US" altLang="zh-CN" dirty="0" err="1"/>
              <a:t>TaintStream</a:t>
            </a:r>
            <a:r>
              <a:rPr lang="en-US" altLang="zh-CN" dirty="0"/>
              <a:t>. The output dataset</a:t>
            </a:r>
            <a:r>
              <a:rPr lang="en-US" altLang="zh-CN" baseline="0" dirty="0"/>
              <a:t> has 4 columns. </a:t>
            </a:r>
            <a:r>
              <a:rPr lang="en-US" altLang="zh-CN" dirty="0"/>
              <a:t>You can notice that the dataset generated by </a:t>
            </a:r>
            <a:r>
              <a:rPr lang="en-US" altLang="zh-CN" dirty="0" err="1"/>
              <a:t>TaintStream</a:t>
            </a:r>
            <a:r>
              <a:rPr lang="en-US" altLang="zh-CN" dirty="0"/>
              <a:t> contains a Boolean taint tag for each data cell. Note that tags</a:t>
            </a:r>
            <a:r>
              <a:rPr lang="en-US" altLang="zh-CN" baseline="0" dirty="0"/>
              <a:t> here can be customized flexibly.</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5CA997DF-4873-4AC8-9128-13EF20CBA738}" type="slidenum">
              <a:rPr lang="zh-CN" altLang="en-US" smtClean="0"/>
              <a:t>14</a:t>
            </a:fld>
            <a:endParaRPr lang="zh-CN" altLang="en-US"/>
          </a:p>
        </p:txBody>
      </p:sp>
    </p:spTree>
    <p:extLst>
      <p:ext uri="{BB962C8B-B14F-4D97-AF65-F5344CB8AC3E}">
        <p14:creationId xmlns:p14="http://schemas.microsoft.com/office/powerpoint/2010/main" val="2422714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we evaluate </a:t>
            </a:r>
            <a:r>
              <a:rPr lang="en-US" altLang="zh-CN" dirty="0" err="1"/>
              <a:t>TaintStream</a:t>
            </a:r>
            <a:r>
              <a:rPr lang="en-US" altLang="zh-CN" dirty="0"/>
              <a:t> using both real-world scripts and self-built benchmark scripts.</a:t>
            </a:r>
          </a:p>
          <a:p>
            <a:r>
              <a:rPr lang="en-US" altLang="zh-CN" dirty="0"/>
              <a:t>We compared with existing static analyzers in terms of precision, recall, and running time and storage overhead.</a:t>
            </a:r>
          </a:p>
        </p:txBody>
      </p:sp>
      <p:sp>
        <p:nvSpPr>
          <p:cNvPr id="4" name="灯片编号占位符 3"/>
          <p:cNvSpPr>
            <a:spLocks noGrp="1"/>
          </p:cNvSpPr>
          <p:nvPr>
            <p:ph type="sldNum" sz="quarter" idx="5"/>
          </p:nvPr>
        </p:nvSpPr>
        <p:spPr/>
        <p:txBody>
          <a:bodyPr/>
          <a:lstStyle/>
          <a:p>
            <a:fld id="{EB75860D-A316-494F-9653-276721FBC2ED}" type="slidenum">
              <a:rPr lang="en-US" smtClean="0"/>
              <a:t>15</a:t>
            </a:fld>
            <a:endParaRPr lang="en-US"/>
          </a:p>
        </p:txBody>
      </p:sp>
    </p:spTree>
    <p:extLst>
      <p:ext uri="{BB962C8B-B14F-4D97-AF65-F5344CB8AC3E}">
        <p14:creationId xmlns:p14="http://schemas.microsoft.com/office/powerpoint/2010/main" val="499966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accuracy of the taint tracking.</a:t>
            </a:r>
            <a:r>
              <a:rPr lang="en-US" altLang="zh-CN" baseline="0" dirty="0"/>
              <a:t> To the best of our knowledge, existing methods can support only column level tracking due to the challenges we listed before. So we compare </a:t>
            </a:r>
            <a:r>
              <a:rPr lang="en-US" altLang="zh-CN" baseline="0" dirty="0" err="1"/>
              <a:t>TaintStream</a:t>
            </a:r>
            <a:r>
              <a:rPr lang="en-US" altLang="zh-CN" baseline="0" dirty="0"/>
              <a:t> with them at column level. The results show that </a:t>
            </a:r>
            <a:r>
              <a:rPr lang="en-US" altLang="zh-CN" baseline="0" dirty="0" err="1"/>
              <a:t>TaintStream</a:t>
            </a:r>
            <a:r>
              <a:rPr lang="en-US" altLang="zh-CN" baseline="0" dirty="0"/>
              <a:t> outperforms them by precisely tracking more columns.</a:t>
            </a:r>
          </a:p>
          <a:p>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a:t>Meanwhile, </a:t>
            </a:r>
            <a:r>
              <a:rPr lang="en-US" altLang="zh-CN" baseline="0" dirty="0" err="1"/>
              <a:t>TaintStream</a:t>
            </a:r>
            <a:r>
              <a:rPr lang="en-US" altLang="zh-CN" baseline="0" dirty="0"/>
              <a:t> is designed to support fine-grained taint tracking, i.e., cell-level. We perform a cell-level evaluation and </a:t>
            </a:r>
            <a:r>
              <a:rPr lang="en-US" altLang="zh-CN" baseline="0" dirty="0" err="1"/>
              <a:t>TaintStream</a:t>
            </a:r>
            <a:r>
              <a:rPr lang="en-US" altLang="zh-CN" baseline="0" dirty="0"/>
              <a:t> achieves a </a:t>
            </a:r>
            <a:r>
              <a:rPr lang="hr-HR" altLang="zh-CN" sz="1200" b="1" dirty="0">
                <a:solidFill>
                  <a:schemeClr val="accent5"/>
                </a:solidFill>
                <a:latin typeface="Candara" charset="0"/>
                <a:ea typeface="Candara" charset="0"/>
                <a:cs typeface="Candara" charset="0"/>
              </a:rPr>
              <a:t>93.0% </a:t>
            </a:r>
            <a:r>
              <a:rPr lang="hr-HR" altLang="zh-CN" sz="1200" b="1" dirty="0" err="1">
                <a:solidFill>
                  <a:schemeClr val="accent5"/>
                </a:solidFill>
                <a:latin typeface="Candara" charset="0"/>
                <a:ea typeface="Candara" charset="0"/>
                <a:cs typeface="Candara" charset="0"/>
              </a:rPr>
              <a:t>precision</a:t>
            </a:r>
            <a:r>
              <a:rPr lang="hr-HR" altLang="zh-CN" sz="1200" b="1" dirty="0">
                <a:solidFill>
                  <a:schemeClr val="accent5"/>
                </a:solidFill>
                <a:latin typeface="Candara" charset="0"/>
                <a:ea typeface="Candara" charset="0"/>
                <a:cs typeface="Candara" charset="0"/>
              </a:rPr>
              <a:t> </a:t>
            </a:r>
            <a:r>
              <a:rPr lang="hr-HR" altLang="zh-CN" sz="1200" b="1" dirty="0" err="1">
                <a:solidFill>
                  <a:schemeClr val="accent5"/>
                </a:solidFill>
                <a:latin typeface="Candara" charset="0"/>
                <a:ea typeface="Candara" charset="0"/>
                <a:cs typeface="Candara" charset="0"/>
              </a:rPr>
              <a:t>and</a:t>
            </a:r>
            <a:r>
              <a:rPr lang="hr-HR" altLang="zh-CN" sz="1200" b="1" dirty="0">
                <a:solidFill>
                  <a:schemeClr val="accent5"/>
                </a:solidFill>
                <a:latin typeface="Candara" charset="0"/>
                <a:ea typeface="Candara" charset="0"/>
                <a:cs typeface="Candara" charset="0"/>
              </a:rPr>
              <a:t> 100% </a:t>
            </a:r>
            <a:r>
              <a:rPr lang="hr-HR" altLang="zh-CN" sz="1200" b="1" dirty="0" err="1">
                <a:solidFill>
                  <a:schemeClr val="accent5"/>
                </a:solidFill>
                <a:latin typeface="Candara" charset="0"/>
                <a:ea typeface="Candara" charset="0"/>
                <a:cs typeface="Candara" charset="0"/>
              </a:rPr>
              <a:t>recall</a:t>
            </a:r>
            <a:r>
              <a:rPr lang="en-US" altLang="zh-CN" sz="1200" b="0" dirty="0">
                <a:solidFill>
                  <a:schemeClr val="tx1"/>
                </a:solidFill>
                <a:latin typeface="+mn-lt"/>
                <a:ea typeface="+mn-ea"/>
                <a:cs typeface="+mn-cs"/>
              </a:rPr>
              <a:t>.</a:t>
            </a:r>
            <a:endParaRPr lang="zh-CN" altLang="en-US" sz="1200" dirty="0">
              <a:solidFill>
                <a:schemeClr val="accent5"/>
              </a:solidFill>
            </a:endParaRPr>
          </a:p>
        </p:txBody>
      </p:sp>
      <p:sp>
        <p:nvSpPr>
          <p:cNvPr id="4" name="灯片编号占位符 3"/>
          <p:cNvSpPr>
            <a:spLocks noGrp="1"/>
          </p:cNvSpPr>
          <p:nvPr>
            <p:ph type="sldNum" sz="quarter" idx="5"/>
          </p:nvPr>
        </p:nvSpPr>
        <p:spPr/>
        <p:txBody>
          <a:bodyPr/>
          <a:lstStyle/>
          <a:p>
            <a:fld id="{EB75860D-A316-494F-9653-276721FBC2ED}" type="slidenum">
              <a:rPr lang="en-US" smtClean="0"/>
              <a:t>16</a:t>
            </a:fld>
            <a:endParaRPr lang="en-US"/>
          </a:p>
        </p:txBody>
      </p:sp>
    </p:spTree>
    <p:extLst>
      <p:ext uri="{BB962C8B-B14F-4D97-AF65-F5344CB8AC3E}">
        <p14:creationId xmlns:p14="http://schemas.microsoft.com/office/powerpoint/2010/main" val="15830950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a:t>
            </a:r>
            <a:r>
              <a:rPr lang="en-US" altLang="zh-CN" baseline="0" dirty="0"/>
              <a:t> is more</a:t>
            </a:r>
            <a:r>
              <a:rPr lang="en-US" altLang="zh-CN" dirty="0"/>
              <a:t>, the system overhead of </a:t>
            </a:r>
            <a:r>
              <a:rPr lang="en-US" altLang="zh-CN" dirty="0" err="1"/>
              <a:t>TaintStream</a:t>
            </a:r>
            <a:r>
              <a:rPr lang="en-US" altLang="zh-CN" dirty="0"/>
              <a:t> is low due to our design tailored for big data processing operations.</a:t>
            </a:r>
            <a:endParaRPr lang="zh-CN" altLang="en-US" dirty="0"/>
          </a:p>
        </p:txBody>
      </p:sp>
      <p:sp>
        <p:nvSpPr>
          <p:cNvPr id="4" name="灯片编号占位符 3"/>
          <p:cNvSpPr>
            <a:spLocks noGrp="1"/>
          </p:cNvSpPr>
          <p:nvPr>
            <p:ph type="sldNum" sz="quarter" idx="5"/>
          </p:nvPr>
        </p:nvSpPr>
        <p:spPr/>
        <p:txBody>
          <a:bodyPr/>
          <a:lstStyle/>
          <a:p>
            <a:fld id="{EB75860D-A316-494F-9653-276721FBC2ED}" type="slidenum">
              <a:rPr lang="en-US" smtClean="0"/>
              <a:t>17</a:t>
            </a:fld>
            <a:endParaRPr lang="en-US"/>
          </a:p>
        </p:txBody>
      </p:sp>
    </p:spTree>
    <p:extLst>
      <p:ext uri="{BB962C8B-B14F-4D97-AF65-F5344CB8AC3E}">
        <p14:creationId xmlns:p14="http://schemas.microsoft.com/office/powerpoint/2010/main" val="743867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achieve light-weight fine-grained taint tracking for big data platforms through dynamic code translation.</a:t>
            </a:r>
          </a:p>
          <a:p>
            <a:r>
              <a:rPr lang="en-US" altLang="zh-CN" dirty="0" err="1"/>
              <a:t>TaintStream</a:t>
            </a:r>
            <a:r>
              <a:rPr lang="en-US" altLang="zh-CN" dirty="0"/>
              <a:t> can automatically support various privacy management tasks with little overhead.</a:t>
            </a:r>
          </a:p>
          <a:p>
            <a:r>
              <a:rPr lang="en-US" altLang="zh-CN" dirty="0" err="1"/>
              <a:t>TaintStream</a:t>
            </a:r>
            <a:r>
              <a:rPr lang="en-US" altLang="zh-CN" dirty="0"/>
              <a:t> can be easily integrated into existing platforms without any changes to the system and developers.</a:t>
            </a:r>
          </a:p>
        </p:txBody>
      </p:sp>
      <p:sp>
        <p:nvSpPr>
          <p:cNvPr id="4" name="幻灯片编号占位符 3"/>
          <p:cNvSpPr>
            <a:spLocks noGrp="1"/>
          </p:cNvSpPr>
          <p:nvPr>
            <p:ph type="sldNum" sz="quarter" idx="10"/>
          </p:nvPr>
        </p:nvSpPr>
        <p:spPr/>
        <p:txBody>
          <a:bodyPr/>
          <a:lstStyle/>
          <a:p>
            <a:fld id="{AFD5145F-E0F1-8B42-89A4-F0FD86F4296F}" type="slidenum">
              <a:rPr kumimoji="1" lang="zh-CN" altLang="en-US" smtClean="0"/>
              <a:t>18</a:t>
            </a:fld>
            <a:endParaRPr kumimoji="1" lang="zh-CN" altLang="en-US"/>
          </a:p>
        </p:txBody>
      </p:sp>
    </p:spTree>
    <p:extLst>
      <p:ext uri="{BB962C8B-B14F-4D97-AF65-F5344CB8AC3E}">
        <p14:creationId xmlns:p14="http://schemas.microsoft.com/office/powerpoint/2010/main" val="689353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Today, most companies including Microsoft are managing data within a shared platform, where the raw data comes from the end-users or customers, and data analysts can access and process the data by submitting scripts.</a:t>
            </a:r>
          </a:p>
          <a:p>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Due to the sensitivity of the data and various government regulations like GDPR, we usually need a group of people to audit the scripts and data to ensure privacy compliance.</a:t>
            </a:r>
          </a:p>
          <a:p>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GDPR story</a:t>
            </a:r>
          </a:p>
          <a:p>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What is the thinking and insight. In practice, it’s about compliance with </a:t>
            </a:r>
            <a:r>
              <a:rPr lang="en-US" altLang="zh-CN" sz="1800" dirty="0" err="1">
                <a:effectLst/>
                <a:latin typeface="Calibri" panose="020F0502020204030204" pitchFamily="34" charset="0"/>
                <a:ea typeface="DengXian" panose="02010600030101010101" pitchFamily="2" charset="-122"/>
                <a:cs typeface="Times New Roman" panose="02020603050405020304" pitchFamily="18" charset="0"/>
              </a:rPr>
              <a:t>gov</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 regulation</a:t>
            </a:r>
          </a:p>
          <a:p>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Data audit team: O365 Trust Audits team</a:t>
            </a:r>
            <a:endParaRPr lang="en-US" sz="1800" b="0" i="0" u="none" strike="noStrike" dirty="0">
              <a:effectLst/>
              <a:latin typeface="Calibri" panose="020F0502020204030204" pitchFamily="34" charset="0"/>
              <a:ea typeface="DengXian" panose="02010600030101010101" pitchFamily="2" charset="-122"/>
              <a:cs typeface="Times New Roman" panose="02020603050405020304" pitchFamily="18" charset="0"/>
              <a:hlinkClick r:id="rId3"/>
            </a:endParaRPr>
          </a:p>
          <a:p>
            <a:r>
              <a:rPr lang="en-US" sz="4000" dirty="0">
                <a:hlinkClick r:id="rId4"/>
              </a:rPr>
              <a:t>M365's Compliance Principles - Substrate Dev Center (microsoft.net)</a:t>
            </a:r>
            <a:endParaRPr lang="en-US" sz="2800" b="0" i="1" u="none" strike="noStrike" dirty="0">
              <a:effectLst/>
              <a:latin typeface="Segoe UI VSS (Regular)"/>
              <a:hlinkClick r:id="rId3"/>
            </a:endParaRPr>
          </a:p>
          <a:p>
            <a:r>
              <a:rPr lang="en-US" sz="2800" b="0" i="1" u="none" strike="noStrike" dirty="0">
                <a:effectLst/>
                <a:latin typeface="Segoe UI VSS (Regular)"/>
                <a:hlinkClick r:id="rId3"/>
              </a:rPr>
              <a:t>https://aka.ms/aml/compliant</a:t>
            </a:r>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privacy compliance</a:t>
            </a:r>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 </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on</a:t>
            </a:r>
            <a:r>
              <a:rPr lang="en-US" altLang="zh-CN" sz="1800" baseline="0" dirty="0">
                <a:effectLst/>
                <a:latin typeface="Calibri" panose="020F0502020204030204" pitchFamily="34" charset="0"/>
                <a:ea typeface="DengXian" panose="02010600030101010101" pitchFamily="2" charset="-122"/>
                <a:cs typeface="Times New Roman" panose="02020603050405020304" pitchFamily="18" charset="0"/>
              </a:rPr>
              <a:t> data platform</a:t>
            </a:r>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r>
              <a:rPr lang="zh-CN" altLang="en-US" sz="1800" dirty="0">
                <a:effectLst/>
                <a:latin typeface="Calibri" panose="020F0502020204030204" pitchFamily="34" charset="0"/>
                <a:ea typeface="DengXian" panose="02010600030101010101" pitchFamily="2" charset="-122"/>
                <a:cs typeface="Times New Roman" panose="02020603050405020304" pitchFamily="18" charset="0"/>
              </a:rPr>
              <a:t>弱化</a:t>
            </a:r>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audit</a:t>
            </a:r>
          </a:p>
          <a:p>
            <a:endParaRPr lang="zh-CN" altLang="en-US" dirty="0"/>
          </a:p>
        </p:txBody>
      </p:sp>
      <p:sp>
        <p:nvSpPr>
          <p:cNvPr id="4" name="灯片编号占位符 3"/>
          <p:cNvSpPr>
            <a:spLocks noGrp="1"/>
          </p:cNvSpPr>
          <p:nvPr>
            <p:ph type="sldNum" sz="quarter" idx="5"/>
          </p:nvPr>
        </p:nvSpPr>
        <p:spPr/>
        <p:txBody>
          <a:bodyPr/>
          <a:lstStyle/>
          <a:p>
            <a:fld id="{5CA997DF-4873-4AC8-9128-13EF20CBA738}" type="slidenum">
              <a:rPr lang="zh-CN" altLang="en-US" smtClean="0"/>
              <a:t>2</a:t>
            </a:fld>
            <a:endParaRPr lang="zh-CN" altLang="en-US"/>
          </a:p>
        </p:txBody>
      </p:sp>
    </p:spTree>
    <p:extLst>
      <p:ext uri="{BB962C8B-B14F-4D97-AF65-F5344CB8AC3E}">
        <p14:creationId xmlns:p14="http://schemas.microsoft.com/office/powerpoint/2010/main" val="2604021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However, the current practice of privacy compliance for big data platforms still has much room for improvement.</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For example, there are lots of privacy requirements to comply with, like the data can only be accessed by developers with proper permissions, any data should be deleted after retention period</a:t>
            </a:r>
            <a:r>
              <a:rPr lang="en-US" sz="1800" baseline="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dirty="0">
                <a:effectLst/>
                <a:latin typeface="Calibri" panose="020F0502020204030204" pitchFamily="34" charset="0"/>
                <a:ea typeface="DengXian" panose="02010600030101010101" pitchFamily="2" charset="-122"/>
                <a:cs typeface="Times New Roman" panose="02020603050405020304" pitchFamily="18" charset="0"/>
              </a:rPr>
              <a:t>and so on.</a:t>
            </a:r>
          </a:p>
        </p:txBody>
      </p:sp>
      <p:sp>
        <p:nvSpPr>
          <p:cNvPr id="4" name="灯片编号占位符 3"/>
          <p:cNvSpPr>
            <a:spLocks noGrp="1"/>
          </p:cNvSpPr>
          <p:nvPr>
            <p:ph type="sldNum" sz="quarter" idx="5"/>
          </p:nvPr>
        </p:nvSpPr>
        <p:spPr/>
        <p:txBody>
          <a:bodyPr/>
          <a:lstStyle/>
          <a:p>
            <a:fld id="{5CA997DF-4873-4AC8-9128-13EF20CBA738}" type="slidenum">
              <a:rPr lang="zh-CN" altLang="en-US" smtClean="0"/>
              <a:t>3</a:t>
            </a:fld>
            <a:endParaRPr lang="zh-CN" altLang="en-US"/>
          </a:p>
        </p:txBody>
      </p:sp>
    </p:spTree>
    <p:extLst>
      <p:ext uri="{BB962C8B-B14F-4D97-AF65-F5344CB8AC3E}">
        <p14:creationId xmlns:p14="http://schemas.microsoft.com/office/powerpoint/2010/main" val="1428901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Calibri" panose="020F0502020204030204" pitchFamily="34" charset="0"/>
                <a:ea typeface="DengXian" panose="02010600030101010101" pitchFamily="2" charset="-122"/>
                <a:cs typeface="Times New Roman" panose="02020603050405020304" pitchFamily="18" charset="0"/>
              </a:rPr>
              <a:t>Based on our conversations with the product team. </a:t>
            </a:r>
            <a:r>
              <a:rPr lang="en-US" sz="1800" dirty="0">
                <a:effectLst/>
                <a:latin typeface="Calibri" panose="020F0502020204030204" pitchFamily="34" charset="0"/>
                <a:ea typeface="DengXian" panose="02010600030101010101" pitchFamily="2" charset="-122"/>
                <a:cs typeface="Times New Roman" panose="02020603050405020304" pitchFamily="18" charset="0"/>
              </a:rPr>
              <a:t>The current practice is to deal with each privacy requirement case by case, for example, the access control is achieved by managing the datasets and storage with security groups, the data retention is enforced by partitioning the raw data into daily chunks, and user-related management is achieved by keeping the user identifier in each dataset. Both the auditors and developers are required to learn the rules, and extensive manual code review is required to ensure the compliance.</a:t>
            </a:r>
          </a:p>
        </p:txBody>
      </p:sp>
      <p:sp>
        <p:nvSpPr>
          <p:cNvPr id="4" name="灯片编号占位符 3"/>
          <p:cNvSpPr>
            <a:spLocks noGrp="1"/>
          </p:cNvSpPr>
          <p:nvPr>
            <p:ph type="sldNum" sz="quarter" idx="5"/>
          </p:nvPr>
        </p:nvSpPr>
        <p:spPr/>
        <p:txBody>
          <a:bodyPr/>
          <a:lstStyle/>
          <a:p>
            <a:fld id="{5CA997DF-4873-4AC8-9128-13EF20CBA738}" type="slidenum">
              <a:rPr lang="zh-CN" altLang="en-US" smtClean="0"/>
              <a:t>4</a:t>
            </a:fld>
            <a:endParaRPr lang="zh-CN" altLang="en-US"/>
          </a:p>
        </p:txBody>
      </p:sp>
    </p:spTree>
    <p:extLst>
      <p:ext uri="{BB962C8B-B14F-4D97-AF65-F5344CB8AC3E}">
        <p14:creationId xmlns:p14="http://schemas.microsoft.com/office/powerpoint/2010/main" val="444183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800" dirty="0">
                <a:effectLst/>
                <a:latin typeface="Calibri" panose="020F0502020204030204" pitchFamily="34" charset="0"/>
                <a:ea typeface="DengXian" panose="02010600030101010101" pitchFamily="2" charset="-122"/>
                <a:cs typeface="Times New Roman" panose="02020603050405020304" pitchFamily="18" charset="0"/>
              </a:rPr>
              <a:t>Such mechanisms have led to several problems including the time-consuming and error-prone review process, and data fragmentation and redundancy issues.</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Thus, we believe that a more systematic solution is needed for privacy compliance.</a:t>
            </a:r>
          </a:p>
          <a:p>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a:p>
            <a:endParaRPr lang="en-US" altLang="zh-CN" sz="1800" dirty="0">
              <a:effectLst/>
              <a:latin typeface="Calibri" panose="020F0502020204030204" pitchFamily="34" charset="0"/>
              <a:ea typeface="DengXian" panose="02010600030101010101" pitchFamily="2" charset="-122"/>
              <a:cs typeface="Times New Roman" panose="02020603050405020304" pitchFamily="18" charset="0"/>
            </a:endParaRPr>
          </a:p>
          <a:p>
            <a:r>
              <a:rPr lang="en-US" altLang="zh-CN" dirty="0"/>
              <a:t>Current practice:</a:t>
            </a:r>
          </a:p>
          <a:p>
            <a:pPr marL="171450" indent="-171450">
              <a:buFontTx/>
              <a:buChar char="-"/>
            </a:pPr>
            <a:r>
              <a:rPr lang="en-US" altLang="zh-CN" dirty="0"/>
              <a:t>Manual</a:t>
            </a:r>
          </a:p>
          <a:p>
            <a:pPr marL="171450" indent="-171450">
              <a:buFontTx/>
              <a:buChar char="-"/>
            </a:pPr>
            <a:r>
              <a:rPr lang="en-US" altLang="zh-CN" dirty="0"/>
              <a:t>Unsound</a:t>
            </a:r>
          </a:p>
          <a:p>
            <a:pPr marL="171450" indent="-171450">
              <a:buFontTx/>
              <a:buChar char="-"/>
            </a:pPr>
            <a:endParaRPr lang="en-US" altLang="zh-CN" dirty="0"/>
          </a:p>
          <a:p>
            <a:pPr marL="0" indent="0">
              <a:buFontTx/>
              <a:buNone/>
            </a:pPr>
            <a:r>
              <a:rPr lang="zh-CN" altLang="en-US" dirty="0"/>
              <a:t>需要更加</a:t>
            </a:r>
            <a:r>
              <a:rPr lang="en-US" altLang="zh-CN" dirty="0" err="1"/>
              <a:t>systemetic</a:t>
            </a:r>
            <a:r>
              <a:rPr lang="zh-CN" altLang="en-US" dirty="0"/>
              <a:t>的</a:t>
            </a:r>
            <a:r>
              <a:rPr lang="en-US" altLang="zh-CN" dirty="0"/>
              <a:t>solution</a:t>
            </a:r>
          </a:p>
          <a:p>
            <a:pPr marL="0" indent="0">
              <a:buFontTx/>
              <a:buNone/>
            </a:pPr>
            <a:endParaRPr lang="en-US" altLang="zh-CN" dirty="0"/>
          </a:p>
          <a:p>
            <a:pPr marL="0" indent="0">
              <a:buFontTx/>
              <a:buNone/>
            </a:pPr>
            <a:r>
              <a:rPr lang="en-US" altLang="zh-CN" dirty="0"/>
              <a:t>-&gt; Big data platform</a:t>
            </a:r>
            <a:r>
              <a:rPr lang="zh-CN" altLang="en-US" dirty="0"/>
              <a:t>的不同（</a:t>
            </a:r>
            <a:r>
              <a:rPr lang="en-US" altLang="zh-CN" dirty="0"/>
              <a:t>challenge</a:t>
            </a:r>
            <a:r>
              <a:rPr lang="zh-CN" altLang="en-US" dirty="0"/>
              <a:t>）：</a:t>
            </a:r>
            <a:r>
              <a:rPr lang="en-US" altLang="zh-CN" dirty="0"/>
              <a:t>Spark</a:t>
            </a:r>
            <a:r>
              <a:rPr lang="zh-CN" altLang="en-US" dirty="0"/>
              <a:t>的</a:t>
            </a:r>
            <a:r>
              <a:rPr lang="en-US" altLang="zh-CN" dirty="0"/>
              <a:t>runtime</a:t>
            </a:r>
            <a:r>
              <a:rPr lang="zh-CN" altLang="en-US" dirty="0"/>
              <a:t>难改，要从</a:t>
            </a:r>
            <a:r>
              <a:rPr lang="en-US" altLang="zh-CN" dirty="0"/>
              <a:t>script</a:t>
            </a:r>
            <a:r>
              <a:rPr lang="zh-CN" altLang="en-US" dirty="0"/>
              <a:t>和</a:t>
            </a:r>
            <a:r>
              <a:rPr lang="en-US" altLang="zh-CN" dirty="0"/>
              <a:t>data</a:t>
            </a:r>
            <a:r>
              <a:rPr lang="zh-CN" altLang="en-US" dirty="0"/>
              <a:t>角度解决</a:t>
            </a:r>
            <a:endParaRPr lang="en-US" altLang="zh-CN" dirty="0"/>
          </a:p>
          <a:p>
            <a:pPr marL="0" indent="0">
              <a:buFontTx/>
              <a:buNone/>
            </a:pPr>
            <a:endParaRPr lang="en-US" altLang="zh-CN" dirty="0"/>
          </a:p>
          <a:p>
            <a:pPr marL="0" indent="0">
              <a:buFontTx/>
              <a:buNone/>
            </a:pPr>
            <a:endParaRPr lang="en-US" altLang="zh-CN" dirty="0"/>
          </a:p>
          <a:p>
            <a:pPr marL="0" indent="0">
              <a:buFontTx/>
              <a:buNone/>
            </a:pPr>
            <a:r>
              <a:rPr lang="zh-CN" altLang="en-US" dirty="0"/>
              <a:t>用框把下边左右各</a:t>
            </a:r>
            <a:r>
              <a:rPr lang="en-US" altLang="zh-CN" dirty="0"/>
              <a:t>3</a:t>
            </a:r>
            <a:r>
              <a:rPr lang="zh-CN" altLang="en-US" dirty="0"/>
              <a:t>个框</a:t>
            </a:r>
            <a:endParaRPr lang="en-US" altLang="zh-CN" dirty="0"/>
          </a:p>
          <a:p>
            <a:pPr marL="0" indent="0">
              <a:buFontTx/>
              <a:buNone/>
            </a:pPr>
            <a:endParaRPr lang="en-US" altLang="zh-CN" dirty="0"/>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5CA997DF-4873-4AC8-9128-13EF20CBA738}" type="slidenum">
              <a:rPr lang="zh-CN" altLang="en-US" smtClean="0"/>
              <a:t>5</a:t>
            </a:fld>
            <a:endParaRPr lang="zh-CN" altLang="en-US"/>
          </a:p>
        </p:txBody>
      </p:sp>
    </p:spTree>
    <p:extLst>
      <p:ext uri="{BB962C8B-B14F-4D97-AF65-F5344CB8AC3E}">
        <p14:creationId xmlns:p14="http://schemas.microsoft.com/office/powerpoint/2010/main" val="1342530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a:t>
            </a:r>
            <a:r>
              <a:rPr lang="en-US" altLang="zh-CN" baseline="0" dirty="0"/>
              <a:t> </a:t>
            </a:r>
            <a:r>
              <a:rPr lang="en-US" altLang="zh-CN" dirty="0"/>
              <a:t>example to illustrate the problem we want to solve.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First, </a:t>
            </a:r>
            <a:r>
              <a:rPr lang="en-US" altLang="zh-CN" sz="1200" dirty="0"/>
              <a:t>Sensitive information may be propagated </a:t>
            </a:r>
            <a:r>
              <a:rPr lang="en-US" altLang="zh-CN" sz="1200" i="1" dirty="0">
                <a:solidFill>
                  <a:schemeClr val="accent1"/>
                </a:solidFill>
              </a:rPr>
              <a:t>across various datasets,</a:t>
            </a:r>
            <a:r>
              <a:rPr lang="en-US" altLang="zh-CN" sz="1200" i="1" baseline="0" dirty="0">
                <a:solidFill>
                  <a:schemeClr val="accent1"/>
                </a:solidFill>
              </a:rPr>
              <a:t> which could be </a:t>
            </a:r>
            <a:r>
              <a:rPr lang="en-US" altLang="zh-CN" dirty="0"/>
              <a:t>a source</a:t>
            </a:r>
            <a:r>
              <a:rPr lang="en-US" altLang="zh-CN" baseline="0" dirty="0"/>
              <a:t> </a:t>
            </a:r>
            <a:r>
              <a:rPr lang="en-US" altLang="zh-CN" dirty="0"/>
              <a:t>data stream or </a:t>
            </a:r>
            <a:r>
              <a:rPr lang="en-US" altLang="zh-CN" b="0" i="0" dirty="0">
                <a:effectLst/>
                <a:latin typeface="Arial" panose="020B0604020202020204" pitchFamily="34" charset="0"/>
              </a:rPr>
              <a:t>intermediate datasets.</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Second, </a:t>
            </a:r>
            <a:r>
              <a:rPr lang="en-US" altLang="zh-CN" sz="1200" dirty="0"/>
              <a:t>Data is transformed by </a:t>
            </a:r>
            <a:r>
              <a:rPr lang="en-US" altLang="zh-CN" sz="1200" i="1" dirty="0">
                <a:solidFill>
                  <a:schemeClr val="accent1"/>
                </a:solidFill>
              </a:rPr>
              <a:t>complicated scripts</a:t>
            </a:r>
            <a:r>
              <a:rPr lang="en-US" altLang="zh-CN" sz="1200" i="1" baseline="0" dirty="0">
                <a:solidFill>
                  <a:schemeClr val="accent1"/>
                </a:solidFill>
              </a:rPr>
              <a:t> written in declarative languages. Here shows a script that uses the Spark SQL API and is used to construct email replay pairs.</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i="1" baseline="0" dirty="0">
                <a:solidFill>
                  <a:schemeClr val="accent1"/>
                </a:solidFill>
              </a:rPr>
              <a:t>Third, </a:t>
            </a:r>
            <a:r>
              <a:rPr lang="en-US" altLang="zh-CN" sz="1200" i="1" dirty="0">
                <a:solidFill>
                  <a:schemeClr val="accent1"/>
                </a:solidFill>
              </a:rPr>
              <a:t>Different compliance policies </a:t>
            </a:r>
            <a:r>
              <a:rPr lang="en-US" altLang="zh-CN" sz="1200" dirty="0"/>
              <a:t>need to apply to all the datasets. Here we take the data</a:t>
            </a:r>
            <a:r>
              <a:rPr lang="en-US" altLang="zh-CN" sz="1200" baseline="0" dirty="0"/>
              <a:t> retention requirement as the example, </a:t>
            </a:r>
            <a:r>
              <a:rPr lang="en-US" altLang="zh-CN" dirty="0"/>
              <a:t>According to GDPR, any sensitive </a:t>
            </a:r>
            <a:r>
              <a:rPr lang="en-US" altLang="zh-CN" b="0" i="0" dirty="0">
                <a:effectLst/>
                <a:latin typeface="Arial" panose="020B0604020202020204" pitchFamily="34" charset="0"/>
              </a:rPr>
              <a:t>raw data and the data inferred from it must be deleted after a certain retention period.</a:t>
            </a:r>
            <a:endParaRPr lang="en-US" altLang="zh-CN" sz="1200"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t>Suppose there is a user data stream continuously uploaded to the cloud. According to GDPR, any sensitive </a:t>
            </a:r>
            <a:r>
              <a:rPr lang="en-US" b="0" i="0" dirty="0">
                <a:effectLst/>
                <a:latin typeface="Arial" panose="020B0604020202020204" pitchFamily="34" charset="0"/>
              </a:rPr>
              <a:t>raw data and the data inferred from it must be deleted after a certain retention period.</a:t>
            </a:r>
          </a:p>
          <a:p>
            <a:r>
              <a:rPr lang="en-US" altLang="zh-CN" b="0" i="0" dirty="0">
                <a:effectLst/>
                <a:latin typeface="Arial" panose="020B0604020202020204" pitchFamily="34" charset="0"/>
              </a:rPr>
              <a:t>For example, a record created on Jan 10</a:t>
            </a:r>
            <a:r>
              <a:rPr lang="en-US" altLang="zh-CN" b="0" i="0" baseline="30000" dirty="0">
                <a:effectLst/>
                <a:latin typeface="Arial" panose="020B0604020202020204" pitchFamily="34" charset="0"/>
              </a:rPr>
              <a:t>th</a:t>
            </a:r>
            <a:r>
              <a:rPr lang="en-US" altLang="zh-CN" b="0" i="0" dirty="0">
                <a:effectLst/>
                <a:latin typeface="Arial" panose="020B0604020202020204" pitchFamily="34" charset="0"/>
              </a:rPr>
              <a:t> must be deleted by April 10</a:t>
            </a:r>
            <a:r>
              <a:rPr lang="en-US" altLang="zh-CN" b="0" i="0" baseline="30000" dirty="0">
                <a:effectLst/>
                <a:latin typeface="Arial" panose="020B0604020202020204" pitchFamily="34" charset="0"/>
              </a:rPr>
              <a:t>th</a:t>
            </a:r>
            <a:r>
              <a:rPr lang="en-US" altLang="zh-CN" b="0" i="0" dirty="0">
                <a:effectLst/>
                <a:latin typeface="Arial" panose="020B0604020202020204" pitchFamily="34" charset="0"/>
              </a:rPr>
              <a:t>.</a:t>
            </a:r>
          </a:p>
          <a:p>
            <a:endParaRPr lang="en-US" altLang="zh-CN" b="0" i="0" dirty="0">
              <a:effectLst/>
              <a:latin typeface="Arial" panose="020B0604020202020204" pitchFamily="34" charset="0"/>
            </a:endParaRPr>
          </a:p>
          <a:p>
            <a:r>
              <a:rPr lang="en-US" altLang="zh-CN" b="0" i="0" dirty="0">
                <a:effectLst/>
                <a:latin typeface="Arial" panose="020B0604020202020204" pitchFamily="34" charset="0"/>
              </a:rPr>
              <a:t>There are several problems to handle</a:t>
            </a:r>
            <a:r>
              <a:rPr lang="en-US" altLang="zh-CN" b="0" i="0" baseline="0" dirty="0">
                <a:effectLst/>
                <a:latin typeface="Arial" panose="020B0604020202020204" pitchFamily="34" charset="0"/>
              </a:rPr>
              <a:t> with:</a:t>
            </a:r>
            <a:endParaRPr lang="en-US" altLang="zh-CN" b="0" i="0" dirty="0">
              <a:effectLst/>
              <a:latin typeface="Arial" panose="020B0604020202020204" pitchFamily="34" charset="0"/>
            </a:endParaRPr>
          </a:p>
          <a:p>
            <a:r>
              <a:rPr lang="en-US" altLang="zh-CN" b="0" i="0" dirty="0">
                <a:effectLst/>
                <a:latin typeface="Arial" panose="020B0604020202020204" pitchFamily="34" charset="0"/>
              </a:rPr>
              <a:t>In the big data platform, the raw data is processed by various developer-uploaded scripts to produce many intermediate datasets, thus the sensitive information is propagated across many datasets.</a:t>
            </a:r>
          </a:p>
          <a:p>
            <a:r>
              <a:rPr lang="en-US" altLang="zh-CN" b="0" i="0" dirty="0">
                <a:effectLst/>
                <a:latin typeface="Arial" panose="020B0604020202020204" pitchFamily="34" charset="0"/>
              </a:rPr>
              <a:t>To enforce compliance, different compliance policies need to be applied to all the datasets</a:t>
            </a:r>
          </a:p>
          <a:p>
            <a:endParaRPr lang="en-US" altLang="zh-CN" b="0" i="0" dirty="0">
              <a:effectLst/>
              <a:latin typeface="Arial" panose="020B0604020202020204" pitchFamily="34" charset="0"/>
            </a:endParaRPr>
          </a:p>
          <a:p>
            <a:r>
              <a:rPr lang="zh-CN" altLang="en-US" b="0" i="0" dirty="0">
                <a:effectLst/>
                <a:latin typeface="Arial" panose="020B0604020202020204" pitchFamily="34" charset="0"/>
              </a:rPr>
              <a:t>提一下</a:t>
            </a:r>
            <a:r>
              <a:rPr lang="en-US" altLang="zh-CN" b="0" i="0" dirty="0">
                <a:effectLst/>
                <a:latin typeface="Arial" panose="020B0604020202020204" pitchFamily="34" charset="0"/>
              </a:rPr>
              <a:t>code</a:t>
            </a:r>
            <a:r>
              <a:rPr lang="zh-CN" altLang="en-US" b="0" i="0" dirty="0">
                <a:effectLst/>
                <a:latin typeface="Arial" panose="020B0604020202020204" pitchFamily="34" charset="0"/>
              </a:rPr>
              <a:t>，</a:t>
            </a:r>
            <a:r>
              <a:rPr lang="en-US" altLang="zh-CN" b="0" i="0" dirty="0">
                <a:effectLst/>
                <a:latin typeface="Arial" panose="020B0604020202020204" pitchFamily="34" charset="0"/>
              </a:rPr>
              <a:t>motivating -&gt; an</a:t>
            </a:r>
            <a:endParaRPr lang="zh-CN" altLang="en-US" dirty="0"/>
          </a:p>
        </p:txBody>
      </p:sp>
      <p:sp>
        <p:nvSpPr>
          <p:cNvPr id="4" name="灯片编号占位符 3"/>
          <p:cNvSpPr>
            <a:spLocks noGrp="1"/>
          </p:cNvSpPr>
          <p:nvPr>
            <p:ph type="sldNum" sz="quarter" idx="5"/>
          </p:nvPr>
        </p:nvSpPr>
        <p:spPr/>
        <p:txBody>
          <a:bodyPr/>
          <a:lstStyle/>
          <a:p>
            <a:fld id="{5CA997DF-4873-4AC8-9128-13EF20CBA738}" type="slidenum">
              <a:rPr lang="zh-CN" altLang="en-US" smtClean="0"/>
              <a:t>6</a:t>
            </a:fld>
            <a:endParaRPr lang="zh-CN" altLang="en-US"/>
          </a:p>
        </p:txBody>
      </p:sp>
    </p:spTree>
    <p:extLst>
      <p:ext uri="{BB962C8B-B14F-4D97-AF65-F5344CB8AC3E}">
        <p14:creationId xmlns:p14="http://schemas.microsoft.com/office/powerpoint/2010/main" val="2295376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this kind of privacy protection problems, taint tracking is a well-known and promising approach.</a:t>
            </a:r>
          </a:p>
          <a:p>
            <a:endParaRPr lang="en-US" dirty="0"/>
          </a:p>
          <a:p>
            <a:r>
              <a:rPr lang="en-US" dirty="0"/>
              <a:t>The most common way to achieve this goal is through system modification. For example, one can modify the heap and stack structure to store taint tags,</a:t>
            </a:r>
            <a:r>
              <a:rPr lang="en-US" baseline="0" dirty="0"/>
              <a:t> </a:t>
            </a:r>
            <a:r>
              <a:rPr lang="en-US" dirty="0"/>
              <a:t>then modify the logic of basic instructions to propagate them.</a:t>
            </a:r>
          </a:p>
          <a:p>
            <a:endParaRPr lang="en-US" dirty="0"/>
          </a:p>
          <a:p>
            <a:r>
              <a:rPr lang="en-US" dirty="0"/>
              <a:t>While the concept of taint tracking looks promising, it is rarely used in real big data platforms.</a:t>
            </a:r>
          </a:p>
          <a:p>
            <a:endParaRPr lang="en-US" dirty="0"/>
          </a:p>
          <a:p>
            <a:endParaRPr lang="en-US" dirty="0"/>
          </a:p>
        </p:txBody>
      </p:sp>
      <p:sp>
        <p:nvSpPr>
          <p:cNvPr id="4" name="Slide Number Placeholder 3"/>
          <p:cNvSpPr>
            <a:spLocks noGrp="1"/>
          </p:cNvSpPr>
          <p:nvPr>
            <p:ph type="sldNum" sz="quarter" idx="5"/>
          </p:nvPr>
        </p:nvSpPr>
        <p:spPr/>
        <p:txBody>
          <a:bodyPr/>
          <a:lstStyle/>
          <a:p>
            <a:fld id="{EB75860D-A316-494F-9653-276721FBC2ED}" type="slidenum">
              <a:rPr lang="en-US" smtClean="0"/>
              <a:t>7</a:t>
            </a:fld>
            <a:endParaRPr lang="en-US"/>
          </a:p>
        </p:txBody>
      </p:sp>
    </p:spTree>
    <p:extLst>
      <p:ext uri="{BB962C8B-B14F-4D97-AF65-F5344CB8AC3E}">
        <p14:creationId xmlns:p14="http://schemas.microsoft.com/office/powerpoint/2010/main" val="966897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want to explore, how can we adopt taint tracking to big data platforms for privacy compliance.</a:t>
            </a:r>
          </a:p>
          <a:p>
            <a:r>
              <a:rPr lang="en-US" dirty="0"/>
              <a:t>First, compliance is usually about laws and regulations instead of xxx. we need to make sure the tagging mechanism is flexible enough to support diverse privacy policies.</a:t>
            </a:r>
          </a:p>
          <a:p>
            <a:r>
              <a:rPr lang="en-US" dirty="0"/>
              <a:t>Second, since big data platforms are usually very complicated, system modification is usually unwanted for security and maintainability reasons.</a:t>
            </a:r>
          </a:p>
          <a:p>
            <a:r>
              <a:rPr lang="en-US" dirty="0"/>
              <a:t>Third, most static taint analysis approaches can not apply as well, because they often need to extract information flow between variables, which is difficult in big data processing scripts due to the missing data schema.</a:t>
            </a:r>
          </a:p>
        </p:txBody>
      </p:sp>
      <p:sp>
        <p:nvSpPr>
          <p:cNvPr id="4" name="Slide Number Placeholder 3"/>
          <p:cNvSpPr>
            <a:spLocks noGrp="1"/>
          </p:cNvSpPr>
          <p:nvPr>
            <p:ph type="sldNum" sz="quarter" idx="5"/>
          </p:nvPr>
        </p:nvSpPr>
        <p:spPr/>
        <p:txBody>
          <a:bodyPr/>
          <a:lstStyle/>
          <a:p>
            <a:fld id="{EB75860D-A316-494F-9653-276721FBC2ED}" type="slidenum">
              <a:rPr lang="en-US" smtClean="0"/>
              <a:t>8</a:t>
            </a:fld>
            <a:endParaRPr lang="en-US"/>
          </a:p>
        </p:txBody>
      </p:sp>
    </p:spTree>
    <p:extLst>
      <p:ext uri="{BB962C8B-B14F-4D97-AF65-F5344CB8AC3E}">
        <p14:creationId xmlns:p14="http://schemas.microsoft.com/office/powerpoint/2010/main" val="20519833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a:t>
            </a:r>
            <a:r>
              <a:rPr lang="en-US" baseline="0" dirty="0"/>
              <a:t> tackle with these challenges, </a:t>
            </a:r>
            <a:r>
              <a:rPr lang="en-US" dirty="0"/>
              <a:t>we designed </a:t>
            </a:r>
            <a:r>
              <a:rPr lang="en-US" dirty="0" err="1"/>
              <a:t>TaintStream</a:t>
            </a:r>
            <a:r>
              <a:rPr lang="en-US" dirty="0"/>
              <a:t>, the key idea is</a:t>
            </a:r>
            <a:r>
              <a:rPr lang="en-US" baseline="0" dirty="0"/>
              <a:t> that xxx</a:t>
            </a:r>
            <a:endParaRPr lang="en-US" dirty="0"/>
          </a:p>
          <a:p>
            <a:endParaRPr lang="en-US" dirty="0"/>
          </a:p>
        </p:txBody>
      </p:sp>
      <p:sp>
        <p:nvSpPr>
          <p:cNvPr id="4" name="Slide Number Placeholder 3"/>
          <p:cNvSpPr>
            <a:spLocks noGrp="1"/>
          </p:cNvSpPr>
          <p:nvPr>
            <p:ph type="sldNum" sz="quarter" idx="5"/>
          </p:nvPr>
        </p:nvSpPr>
        <p:spPr/>
        <p:txBody>
          <a:bodyPr/>
          <a:lstStyle/>
          <a:p>
            <a:fld id="{EB75860D-A316-494F-9653-276721FBC2ED}" type="slidenum">
              <a:rPr lang="en-US" smtClean="0"/>
              <a:t>9</a:t>
            </a:fld>
            <a:endParaRPr lang="en-US"/>
          </a:p>
        </p:txBody>
      </p:sp>
    </p:spTree>
    <p:extLst>
      <p:ext uri="{BB962C8B-B14F-4D97-AF65-F5344CB8AC3E}">
        <p14:creationId xmlns:p14="http://schemas.microsoft.com/office/powerpoint/2010/main" val="547062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90A3C-76DA-4649-BA8C-D47CAB1F78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32B86C-FFB0-4082-9381-D0CBC78DFD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3B5A401-456F-474F-B70C-3A14BB41C6D8}"/>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5" name="Footer Placeholder 4">
            <a:extLst>
              <a:ext uri="{FF2B5EF4-FFF2-40B4-BE49-F238E27FC236}">
                <a16:creationId xmlns:a16="http://schemas.microsoft.com/office/drawing/2014/main" id="{9C59C14E-6634-4541-9A15-D30CCEAD17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EF604F-25C3-4475-9714-5BB7E87C3ED1}"/>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2753265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1DF17-3FAE-4956-88FA-0D195CFFD58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0385B1-7466-4612-99FB-A35E55CEA2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A43BA4-EF8C-4263-A7A4-A9CCFD52DF8E}"/>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5" name="Footer Placeholder 4">
            <a:extLst>
              <a:ext uri="{FF2B5EF4-FFF2-40B4-BE49-F238E27FC236}">
                <a16:creationId xmlns:a16="http://schemas.microsoft.com/office/drawing/2014/main" id="{8772E3AF-4CFA-4017-89B7-6659D67C6C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BBA833-A59A-490E-9165-1038E3CA133E}"/>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2547825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AA9E19-8AA2-44EA-9DC4-E03DB9EC1B2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B7657F1-544F-4207-BA2E-A0A8D82DF5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DCB2B5-B295-4803-B240-A5DCB2E2B9E1}"/>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5" name="Footer Placeholder 4">
            <a:extLst>
              <a:ext uri="{FF2B5EF4-FFF2-40B4-BE49-F238E27FC236}">
                <a16:creationId xmlns:a16="http://schemas.microsoft.com/office/drawing/2014/main" id="{84028A11-C18C-4139-BF00-4758640694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8C21F5-242B-41F6-AF7E-6868F300A1D3}"/>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852873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E864A-D8FB-44B6-89B4-534C3C4C30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54DED3-DEE4-4E18-AE48-5D9F79D6CE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A402C5-7122-465C-A64E-25492CD5F20C}"/>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5" name="Footer Placeholder 4">
            <a:extLst>
              <a:ext uri="{FF2B5EF4-FFF2-40B4-BE49-F238E27FC236}">
                <a16:creationId xmlns:a16="http://schemas.microsoft.com/office/drawing/2014/main" id="{D13A2FC4-43E9-451C-82B6-3033152916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2A5D1C-B9B0-4AB0-8C2D-78A6F7B8E198}"/>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9393729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CD4B9D-76BF-4DA8-AFE0-7214DA3364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481CF9-07D3-4338-A740-B82B4132F9D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399F26-6B00-4A34-895E-4CAB200DDFF5}"/>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5" name="Footer Placeholder 4">
            <a:extLst>
              <a:ext uri="{FF2B5EF4-FFF2-40B4-BE49-F238E27FC236}">
                <a16:creationId xmlns:a16="http://schemas.microsoft.com/office/drawing/2014/main" id="{B1A14072-CF5B-4E7D-85C5-D5FD4D0EB3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D3D4C2-97F7-4E06-9D2E-544654B96F1F}"/>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118098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6D6FE-FD58-4CB5-B619-2FF912466A0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8E8D7D-A979-4F81-99AA-9CE63F75274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04A05A2-8345-4142-8F32-99CA822ED6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5E2D65-0AAA-4AC7-B7EC-D7A690874C59}"/>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6" name="Footer Placeholder 5">
            <a:extLst>
              <a:ext uri="{FF2B5EF4-FFF2-40B4-BE49-F238E27FC236}">
                <a16:creationId xmlns:a16="http://schemas.microsoft.com/office/drawing/2014/main" id="{3117A4AA-4CCE-49F3-A20F-6DE5C4A1406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9F96947-E71A-4764-9248-6A51E948569D}"/>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39560446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0F33C8-6ECA-4D42-B955-B7CC833231F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6CD4A4E-1B3F-4898-B355-4BA740E30D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A4145C-1A73-4B3F-BB14-B1CFECEA68C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BD32E85-92E5-4702-AA70-905D9830F1B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2386A38-E611-4A45-B963-FC461DF7AF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159FF4-C0F4-4460-963B-4885C03E9804}"/>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8" name="Footer Placeholder 7">
            <a:extLst>
              <a:ext uri="{FF2B5EF4-FFF2-40B4-BE49-F238E27FC236}">
                <a16:creationId xmlns:a16="http://schemas.microsoft.com/office/drawing/2014/main" id="{EA8FEE3D-9DB4-441A-BDDE-CB6B475CC1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FF3E82F-714E-4E74-92E5-9563BB428E8A}"/>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130836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F333-0C27-40E0-88F1-F3EFD05016F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DDA0CD-803B-40FE-9000-392F43A5B9CC}"/>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4" name="Footer Placeholder 3">
            <a:extLst>
              <a:ext uri="{FF2B5EF4-FFF2-40B4-BE49-F238E27FC236}">
                <a16:creationId xmlns:a16="http://schemas.microsoft.com/office/drawing/2014/main" id="{AE260687-4856-4909-ACBE-D103B31853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67908F-A7CB-41AC-B232-4372C06502F6}"/>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21023553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75724F-3228-4257-B11A-47B2461C75E5}"/>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3" name="Footer Placeholder 2">
            <a:extLst>
              <a:ext uri="{FF2B5EF4-FFF2-40B4-BE49-F238E27FC236}">
                <a16:creationId xmlns:a16="http://schemas.microsoft.com/office/drawing/2014/main" id="{D3E5D1C0-703D-4FFC-9E0B-AC5402DBA8F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4BF008-A0E4-447C-8F54-F635FF41EEA9}"/>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38405438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7EA90-A3BD-427E-9774-ECBDAEBB28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997228-51A2-4DDE-8D2F-9CF3A86517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B3A22CA-0281-499F-BCFC-D01D805F6B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0F40F7-B660-46EB-9A62-4A331D4F80F9}"/>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6" name="Footer Placeholder 5">
            <a:extLst>
              <a:ext uri="{FF2B5EF4-FFF2-40B4-BE49-F238E27FC236}">
                <a16:creationId xmlns:a16="http://schemas.microsoft.com/office/drawing/2014/main" id="{848E2845-F93A-43FD-B2E8-BBBC60062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676B242-8116-4E80-86FE-27B159D02A7F}"/>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2064593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A273-8D8B-47BF-AFA6-0984350AB1C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4262D7-CC16-4961-B3BF-756A0DAD7AF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707EAFD-453D-4C65-BCB3-EB99C93D09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FFF682-D081-4A3E-833A-74A92A2D75E0}"/>
              </a:ext>
            </a:extLst>
          </p:cNvPr>
          <p:cNvSpPr>
            <a:spLocks noGrp="1"/>
          </p:cNvSpPr>
          <p:nvPr>
            <p:ph type="dt" sz="half" idx="10"/>
          </p:nvPr>
        </p:nvSpPr>
        <p:spPr/>
        <p:txBody>
          <a:bodyPr/>
          <a:lstStyle/>
          <a:p>
            <a:fld id="{53763109-81DA-4275-927D-6917D41B1226}" type="datetimeFigureOut">
              <a:rPr lang="en-US" smtClean="0"/>
              <a:t>8/30/21</a:t>
            </a:fld>
            <a:endParaRPr lang="en-US"/>
          </a:p>
        </p:txBody>
      </p:sp>
      <p:sp>
        <p:nvSpPr>
          <p:cNvPr id="6" name="Footer Placeholder 5">
            <a:extLst>
              <a:ext uri="{FF2B5EF4-FFF2-40B4-BE49-F238E27FC236}">
                <a16:creationId xmlns:a16="http://schemas.microsoft.com/office/drawing/2014/main" id="{16A21148-A5CE-4329-9F6A-DD70711789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68A725-0EA8-4852-80A6-4C31FD6334D2}"/>
              </a:ext>
            </a:extLst>
          </p:cNvPr>
          <p:cNvSpPr>
            <a:spLocks noGrp="1"/>
          </p:cNvSpPr>
          <p:nvPr>
            <p:ph type="sldNum" sz="quarter" idx="12"/>
          </p:nvPr>
        </p:nvSpPr>
        <p:spPr/>
        <p:txBody>
          <a:bodyPr/>
          <a:lstStyle/>
          <a:p>
            <a:fld id="{07BDCAC0-C0B1-47ED-A3C5-580740EEC75F}" type="slidenum">
              <a:rPr lang="en-US" smtClean="0"/>
              <a:t>‹#›</a:t>
            </a:fld>
            <a:endParaRPr lang="en-US"/>
          </a:p>
        </p:txBody>
      </p:sp>
    </p:spTree>
    <p:extLst>
      <p:ext uri="{BB962C8B-B14F-4D97-AF65-F5344CB8AC3E}">
        <p14:creationId xmlns:p14="http://schemas.microsoft.com/office/powerpoint/2010/main" val="2935102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431037-5629-4562-9744-92455D5955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FB611D6-A945-4EB3-B1C0-D262E7567C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5F14CB-0E37-4873-ADFD-A192F084F2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763109-81DA-4275-927D-6917D41B1226}" type="datetimeFigureOut">
              <a:rPr lang="en-US" smtClean="0"/>
              <a:t>8/30/21</a:t>
            </a:fld>
            <a:endParaRPr lang="en-US"/>
          </a:p>
        </p:txBody>
      </p:sp>
      <p:sp>
        <p:nvSpPr>
          <p:cNvPr id="5" name="Footer Placeholder 4">
            <a:extLst>
              <a:ext uri="{FF2B5EF4-FFF2-40B4-BE49-F238E27FC236}">
                <a16:creationId xmlns:a16="http://schemas.microsoft.com/office/drawing/2014/main" id="{02932443-2E95-4B4C-8A80-3F17EE4E44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49D10B-5D18-4AEA-8396-66D910BAE6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DCAC0-C0B1-47ED-A3C5-580740EEC75F}" type="slidenum">
              <a:rPr lang="en-US" smtClean="0"/>
              <a:t>‹#›</a:t>
            </a:fld>
            <a:endParaRPr lang="en-US"/>
          </a:p>
        </p:txBody>
      </p:sp>
    </p:spTree>
    <p:extLst>
      <p:ext uri="{BB962C8B-B14F-4D97-AF65-F5344CB8AC3E}">
        <p14:creationId xmlns:p14="http://schemas.microsoft.com/office/powerpoint/2010/main" val="1152256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1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11.xml"/><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tags" Target="../tags/tag9.xml"/><Relationship Id="rId5" Type="http://schemas.openxmlformats.org/officeDocument/2006/relationships/image" Target="../media/image40.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3.tiff"/><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3.tiff"/></Relationships>
</file>

<file path=ppt/slides/_rels/slide1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github.com/PrivacyStreams/TaintStream"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notesSlide" Target="../notesSlides/notesSlide2.xml"/><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xml"/><Relationship Id="rId16" Type="http://schemas.openxmlformats.org/officeDocument/2006/relationships/image" Target="../media/image15.jpe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7.xml"/><Relationship Id="rId7" Type="http://schemas.openxmlformats.org/officeDocument/2006/relationships/image" Target="../media/image200.png"/><Relationship Id="rId2" Type="http://schemas.openxmlformats.org/officeDocument/2006/relationships/slideLayout" Target="../slideLayouts/slideLayout2.xml"/><Relationship Id="rId1" Type="http://schemas.openxmlformats.org/officeDocument/2006/relationships/tags" Target="../tags/tag6.xml"/><Relationship Id="rId4" Type="http://schemas.openxmlformats.org/officeDocument/2006/relationships/image" Target="../media/image21.png"/><Relationship Id="rId9" Type="http://schemas.openxmlformats.org/officeDocument/2006/relationships/image" Target="../media/image2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908E4-7C93-4159-8117-D6DB9F7C4B01}"/>
              </a:ext>
            </a:extLst>
          </p:cNvPr>
          <p:cNvSpPr>
            <a:spLocks noGrp="1"/>
          </p:cNvSpPr>
          <p:nvPr>
            <p:ph type="ctrTitle"/>
          </p:nvPr>
        </p:nvSpPr>
        <p:spPr>
          <a:xfrm>
            <a:off x="1341120" y="723115"/>
            <a:ext cx="9509760" cy="2387600"/>
          </a:xfrm>
        </p:spPr>
        <p:txBody>
          <a:bodyPr/>
          <a:lstStyle/>
          <a:p>
            <a:r>
              <a:rPr lang="en-US" altLang="zh-CN" sz="4400" dirty="0" err="1">
                <a:latin typeface="Calibri"/>
                <a:ea typeface="等线 Light"/>
                <a:cs typeface="Calibri"/>
              </a:rPr>
              <a:t>TaintStream</a:t>
            </a:r>
            <a:r>
              <a:rPr lang="en-US" altLang="zh-CN" sz="4400" dirty="0">
                <a:latin typeface="Calibri"/>
                <a:ea typeface="等线 Light"/>
                <a:cs typeface="Calibri"/>
              </a:rPr>
              <a:t>: Fine-Grained Taint Tracking for Big Data Platforms through Dynamic Code Translation</a:t>
            </a:r>
            <a:endParaRPr lang="en-US" dirty="0"/>
          </a:p>
        </p:txBody>
      </p:sp>
      <p:sp>
        <p:nvSpPr>
          <p:cNvPr id="3" name="Subtitle 2">
            <a:extLst>
              <a:ext uri="{FF2B5EF4-FFF2-40B4-BE49-F238E27FC236}">
                <a16:creationId xmlns:a16="http://schemas.microsoft.com/office/drawing/2014/main" id="{1DC0A0E5-760E-4894-B40F-A3FDEA731D4B}"/>
              </a:ext>
            </a:extLst>
          </p:cNvPr>
          <p:cNvSpPr>
            <a:spLocks noGrp="1"/>
          </p:cNvSpPr>
          <p:nvPr>
            <p:ph type="subTitle" idx="1"/>
          </p:nvPr>
        </p:nvSpPr>
        <p:spPr>
          <a:xfrm>
            <a:off x="1341120" y="3602038"/>
            <a:ext cx="9326879" cy="1655762"/>
          </a:xfrm>
        </p:spPr>
        <p:txBody>
          <a:bodyPr/>
          <a:lstStyle/>
          <a:p>
            <a:r>
              <a:rPr lang="en-US" altLang="zh-CN" b="1" dirty="0" err="1">
                <a:latin typeface="Calibri" panose="020F0502020204030204" pitchFamily="34" charset="0"/>
                <a:cs typeface="Calibri" panose="020F0502020204030204" pitchFamily="34" charset="0"/>
              </a:rPr>
              <a:t>Chengxu</a:t>
            </a:r>
            <a:r>
              <a:rPr lang="en-US" altLang="zh-CN" b="1" dirty="0">
                <a:latin typeface="Calibri" panose="020F0502020204030204" pitchFamily="34" charset="0"/>
                <a:cs typeface="Calibri" panose="020F0502020204030204" pitchFamily="34" charset="0"/>
              </a:rPr>
              <a:t> Yang, </a:t>
            </a:r>
            <a:r>
              <a:rPr lang="en-US" altLang="zh-CN" dirty="0" err="1">
                <a:latin typeface="Calibri" panose="020F0502020204030204" pitchFamily="34" charset="0"/>
                <a:cs typeface="Calibri" panose="020F0502020204030204" pitchFamily="34" charset="0"/>
              </a:rPr>
              <a:t>Yuanchun</a:t>
            </a:r>
            <a:r>
              <a:rPr lang="en-US" altLang="zh-CN" dirty="0">
                <a:latin typeface="Calibri" panose="020F0502020204030204" pitchFamily="34" charset="0"/>
                <a:cs typeface="Calibri" panose="020F0502020204030204" pitchFamily="34" charset="0"/>
              </a:rPr>
              <a:t> Li, </a:t>
            </a:r>
            <a:r>
              <a:rPr lang="en-US" altLang="zh-CN" dirty="0" err="1">
                <a:latin typeface="Calibri" panose="020F0502020204030204" pitchFamily="34" charset="0"/>
                <a:cs typeface="Calibri" panose="020F0502020204030204" pitchFamily="34" charset="0"/>
              </a:rPr>
              <a:t>Mengwei</a:t>
            </a:r>
            <a:r>
              <a:rPr lang="en-US" altLang="zh-CN" dirty="0">
                <a:latin typeface="Calibri" panose="020F0502020204030204" pitchFamily="34" charset="0"/>
                <a:cs typeface="Calibri" panose="020F0502020204030204" pitchFamily="34" charset="0"/>
              </a:rPr>
              <a:t> Xu, </a:t>
            </a:r>
            <a:r>
              <a:rPr lang="en-US" altLang="zh-CN" dirty="0" err="1">
                <a:latin typeface="Calibri" panose="020F0502020204030204" pitchFamily="34" charset="0"/>
                <a:cs typeface="Calibri" panose="020F0502020204030204" pitchFamily="34" charset="0"/>
              </a:rPr>
              <a:t>Zhenpeng</a:t>
            </a:r>
            <a:r>
              <a:rPr lang="en-US" altLang="zh-CN" dirty="0">
                <a:latin typeface="Calibri" panose="020F0502020204030204" pitchFamily="34" charset="0"/>
                <a:cs typeface="Calibri" panose="020F0502020204030204" pitchFamily="34" charset="0"/>
              </a:rPr>
              <a:t> Chen</a:t>
            </a:r>
          </a:p>
          <a:p>
            <a:r>
              <a:rPr lang="en-US" altLang="zh-CN" dirty="0" err="1">
                <a:latin typeface="Calibri" panose="020F0502020204030204" pitchFamily="34" charset="0"/>
                <a:cs typeface="Calibri" panose="020F0502020204030204" pitchFamily="34" charset="0"/>
              </a:rPr>
              <a:t>Yunxin</a:t>
            </a:r>
            <a:r>
              <a:rPr lang="en-US" altLang="zh-CN" dirty="0">
                <a:latin typeface="Calibri" panose="020F0502020204030204" pitchFamily="34" charset="0"/>
                <a:cs typeface="Calibri" panose="020F0502020204030204" pitchFamily="34" charset="0"/>
              </a:rPr>
              <a:t> Liu, Gang Huang, </a:t>
            </a:r>
            <a:r>
              <a:rPr lang="en-US" altLang="zh-CN" dirty="0" err="1">
                <a:latin typeface="Calibri" panose="020F0502020204030204" pitchFamily="34" charset="0"/>
                <a:cs typeface="Calibri" panose="020F0502020204030204" pitchFamily="34" charset="0"/>
              </a:rPr>
              <a:t>Xuanzhe</a:t>
            </a:r>
            <a:r>
              <a:rPr lang="en-US" altLang="zh-CN" dirty="0">
                <a:latin typeface="Calibri" panose="020F0502020204030204" pitchFamily="34" charset="0"/>
                <a:cs typeface="Calibri" panose="020F0502020204030204" pitchFamily="34" charset="0"/>
              </a:rPr>
              <a:t> Liu</a:t>
            </a:r>
          </a:p>
        </p:txBody>
      </p:sp>
      <p:pic>
        <p:nvPicPr>
          <p:cNvPr id="5" name="图片 4">
            <a:extLst>
              <a:ext uri="{FF2B5EF4-FFF2-40B4-BE49-F238E27FC236}">
                <a16:creationId xmlns:a16="http://schemas.microsoft.com/office/drawing/2014/main" id="{6F6AF54E-E43C-6643-ABBA-7096ED4CCA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2685" y="4979553"/>
            <a:ext cx="2735299" cy="769570"/>
          </a:xfrm>
          <a:prstGeom prst="rect">
            <a:avLst/>
          </a:prstGeom>
        </p:spPr>
      </p:pic>
      <p:pic>
        <p:nvPicPr>
          <p:cNvPr id="6" name="图片 5"/>
          <p:cNvPicPr>
            <a:picLocks noChangeAspect="1"/>
          </p:cNvPicPr>
          <p:nvPr/>
        </p:nvPicPr>
        <p:blipFill>
          <a:blip r:embed="rId4"/>
          <a:stretch>
            <a:fillRect/>
          </a:stretch>
        </p:blipFill>
        <p:spPr>
          <a:xfrm>
            <a:off x="6834753" y="4647350"/>
            <a:ext cx="2552054" cy="1435530"/>
          </a:xfrm>
          <a:prstGeom prst="rect">
            <a:avLst/>
          </a:prstGeom>
        </p:spPr>
      </p:pic>
    </p:spTree>
    <p:extLst>
      <p:ext uri="{BB962C8B-B14F-4D97-AF65-F5344CB8AC3E}">
        <p14:creationId xmlns:p14="http://schemas.microsoft.com/office/powerpoint/2010/main" val="671498859"/>
      </p:ext>
    </p:extLst>
  </p:cSld>
  <p:clrMapOvr>
    <a:masterClrMapping/>
  </p:clrMapOvr>
  <mc:AlternateContent xmlns:mc="http://schemas.openxmlformats.org/markup-compatibility/2006" xmlns:p14="http://schemas.microsoft.com/office/powerpoint/2010/main">
    <mc:Choice Requires="p14">
      <p:transition spd="slow" p14:dur="2000" advTm="7568"/>
    </mc:Choice>
    <mc:Fallback xmlns="">
      <p:transition spd="slow" advTm="75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1338-C449-4EDF-BB76-ABC93918274A}"/>
              </a:ext>
            </a:extLst>
          </p:cNvPr>
          <p:cNvSpPr>
            <a:spLocks noGrp="1"/>
          </p:cNvSpPr>
          <p:nvPr>
            <p:ph type="title"/>
          </p:nvPr>
        </p:nvSpPr>
        <p:spPr/>
        <p:txBody>
          <a:bodyPr/>
          <a:lstStyle/>
          <a:p>
            <a:r>
              <a:rPr lang="en-US">
                <a:latin typeface="+mn-lt"/>
              </a:rPr>
              <a:t>Our approach (</a:t>
            </a:r>
            <a:r>
              <a:rPr lang="en-US" err="1">
                <a:latin typeface="+mn-lt"/>
              </a:rPr>
              <a:t>TaintStream</a:t>
            </a:r>
            <a:r>
              <a:rPr lang="en-US">
                <a:latin typeface="+mn-lt"/>
              </a:rPr>
              <a:t>)</a:t>
            </a:r>
          </a:p>
        </p:txBody>
      </p:sp>
      <p:grpSp>
        <p:nvGrpSpPr>
          <p:cNvPr id="14" name="Group 13">
            <a:extLst>
              <a:ext uri="{FF2B5EF4-FFF2-40B4-BE49-F238E27FC236}">
                <a16:creationId xmlns:a16="http://schemas.microsoft.com/office/drawing/2014/main" id="{913CC019-CD16-40F6-AFAC-BBFD71B3618A}"/>
              </a:ext>
            </a:extLst>
          </p:cNvPr>
          <p:cNvGrpSpPr/>
          <p:nvPr/>
        </p:nvGrpSpPr>
        <p:grpSpPr>
          <a:xfrm>
            <a:off x="919117" y="3007735"/>
            <a:ext cx="9912281" cy="2831544"/>
            <a:chOff x="1088800" y="3529323"/>
            <a:chExt cx="9912281" cy="2831544"/>
          </a:xfrm>
        </p:grpSpPr>
        <p:pic>
          <p:nvPicPr>
            <p:cNvPr id="10" name="Graphic 9" descr="Checkmark with solid fill">
              <a:extLst>
                <a:ext uri="{FF2B5EF4-FFF2-40B4-BE49-F238E27FC236}">
                  <a16:creationId xmlns:a16="http://schemas.microsoft.com/office/drawing/2014/main" id="{0075C7BA-6192-460E-BD14-AF8101276DE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27142" y="3871141"/>
              <a:ext cx="437567" cy="437567"/>
            </a:xfrm>
            <a:prstGeom prst="rect">
              <a:avLst/>
            </a:prstGeom>
          </p:spPr>
        </p:pic>
        <p:pic>
          <p:nvPicPr>
            <p:cNvPr id="12" name="Graphic 11" descr="Checkmark with solid fill">
              <a:extLst>
                <a:ext uri="{FF2B5EF4-FFF2-40B4-BE49-F238E27FC236}">
                  <a16:creationId xmlns:a16="http://schemas.microsoft.com/office/drawing/2014/main" id="{9B5F7428-F3EC-4B84-A651-8BA62DB9D1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9691" y="4582944"/>
              <a:ext cx="437567" cy="437567"/>
            </a:xfrm>
            <a:prstGeom prst="rect">
              <a:avLst/>
            </a:prstGeom>
          </p:spPr>
        </p:pic>
        <p:pic>
          <p:nvPicPr>
            <p:cNvPr id="13" name="Graphic 12" descr="Checkmark with solid fill">
              <a:extLst>
                <a:ext uri="{FF2B5EF4-FFF2-40B4-BE49-F238E27FC236}">
                  <a16:creationId xmlns:a16="http://schemas.microsoft.com/office/drawing/2014/main" id="{18AFF02C-5D49-43E9-A9DF-0251B71842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30726" y="5273225"/>
              <a:ext cx="437567" cy="437567"/>
            </a:xfrm>
            <a:prstGeom prst="rect">
              <a:avLst/>
            </a:prstGeom>
          </p:spPr>
        </p:pic>
        <p:sp>
          <p:nvSpPr>
            <p:cNvPr id="23" name="TextBox 22">
              <a:extLst>
                <a:ext uri="{FF2B5EF4-FFF2-40B4-BE49-F238E27FC236}">
                  <a16:creationId xmlns:a16="http://schemas.microsoft.com/office/drawing/2014/main" id="{A86FFD66-879F-449F-AF07-D376FECA927C}"/>
                </a:ext>
              </a:extLst>
            </p:cNvPr>
            <p:cNvSpPr txBox="1"/>
            <p:nvPr/>
          </p:nvSpPr>
          <p:spPr>
            <a:xfrm>
              <a:off x="1088800" y="3529323"/>
              <a:ext cx="9912281" cy="2831544"/>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Create a parallel element to store taint tags for each data element </a:t>
              </a:r>
            </a:p>
            <a:p>
              <a:pPr lvl="1"/>
              <a:r>
                <a:rPr lang="en-US" altLang="zh-CN" sz="2200" dirty="0">
                  <a:solidFill>
                    <a:srgbClr val="00B050"/>
                  </a:solidFill>
                  <a:latin typeface="Calibri" panose="020F0502020204030204" pitchFamily="34" charset="0"/>
                  <a:cs typeface="Calibri" panose="020F0502020204030204" pitchFamily="34" charset="0"/>
                </a:rPr>
                <a:t>	The tag type can be flexibly customized according to the privacy policy</a:t>
              </a:r>
            </a:p>
            <a:p>
              <a:pPr marL="342900" indent="-342900">
                <a:buFont typeface="Arial" panose="020B0604020202020204" pitchFamily="34" charset="0"/>
                <a:buChar char="•"/>
              </a:pPr>
              <a:r>
                <a:rPr lang="en-US" altLang="zh-CN" sz="2400" dirty="0">
                  <a:latin typeface="Calibri" panose="020F0502020204030204" pitchFamily="34" charset="0"/>
                  <a:cs typeface="Calibri" panose="020F0502020204030204" pitchFamily="34" charset="0"/>
                </a:rPr>
                <a:t>Annotate</a:t>
              </a:r>
              <a:r>
                <a:rPr lang="en-US" sz="2400" dirty="0">
                  <a:latin typeface="Calibri" panose="020F0502020204030204" pitchFamily="34" charset="0"/>
                  <a:cs typeface="Calibri" panose="020F0502020204030204" pitchFamily="34" charset="0"/>
                </a:rPr>
                <a:t> the scripts through static code instrumentation</a:t>
              </a:r>
            </a:p>
            <a:p>
              <a:pPr lvl="1"/>
              <a:r>
                <a:rPr lang="en-US" sz="2200" dirty="0">
                  <a:solidFill>
                    <a:srgbClr val="00B050"/>
                  </a:solidFill>
                  <a:latin typeface="Calibri" panose="020F0502020204030204" pitchFamily="34" charset="0"/>
                  <a:cs typeface="Calibri" panose="020F0502020204030204" pitchFamily="34" charset="0"/>
                </a:rPr>
                <a:t>	Program logic is changed by </a:t>
              </a:r>
              <a:r>
                <a:rPr lang="en-US" altLang="zh-CN" sz="2200" dirty="0">
                  <a:solidFill>
                    <a:srgbClr val="00B050"/>
                  </a:solidFill>
                  <a:latin typeface="Calibri" panose="020F0502020204030204" pitchFamily="34" charset="0"/>
                  <a:cs typeface="Calibri" panose="020F0502020204030204" pitchFamily="34" charset="0"/>
                </a:rPr>
                <a:t>modifying</a:t>
              </a:r>
              <a:r>
                <a:rPr lang="en-US" sz="2200" dirty="0">
                  <a:solidFill>
                    <a:srgbClr val="00B050"/>
                  </a:solidFill>
                  <a:latin typeface="Calibri" panose="020F0502020204030204" pitchFamily="34" charset="0"/>
                  <a:cs typeface="Calibri" panose="020F0502020204030204" pitchFamily="34" charset="0"/>
                </a:rPr>
                <a:t> the scripts instead of the system</a:t>
              </a:r>
            </a:p>
            <a:p>
              <a:pPr marL="342900" indent="-342900">
                <a:buFont typeface="Arial" panose="020B0604020202020204" pitchFamily="34" charset="0"/>
                <a:buChar char="•"/>
              </a:pPr>
              <a:r>
                <a:rPr lang="en-US" sz="2400" dirty="0">
                  <a:latin typeface="Calibri" panose="020F0502020204030204" pitchFamily="34" charset="0"/>
                  <a:cs typeface="Calibri" panose="020F0502020204030204" pitchFamily="34" charset="0"/>
                </a:rPr>
                <a:t>Complete translation at runtime and propagate taint tags on the fly</a:t>
              </a:r>
            </a:p>
            <a:p>
              <a:pPr lvl="1"/>
              <a:r>
                <a:rPr lang="en-US" altLang="zh-CN" sz="2200" dirty="0">
                  <a:solidFill>
                    <a:srgbClr val="00B050"/>
                  </a:solidFill>
                  <a:latin typeface="Calibri" panose="020F0502020204030204" pitchFamily="34" charset="0"/>
                  <a:cs typeface="Calibri" panose="020F0502020204030204" pitchFamily="34" charset="0"/>
                </a:rPr>
                <a:t>	Data schema is obtained in the dynamic context</a:t>
              </a:r>
            </a:p>
            <a:p>
              <a:pPr lvl="1"/>
              <a:r>
                <a:rPr lang="en-US" sz="2000" dirty="0">
                  <a:solidFill>
                    <a:schemeClr val="tx1">
                      <a:lumMod val="50000"/>
                      <a:lumOff val="50000"/>
                    </a:schemeClr>
                  </a:solidFill>
                  <a:latin typeface="Calibri" panose="020F0502020204030204" pitchFamily="34" charset="0"/>
                  <a:cs typeface="Calibri" panose="020F0502020204030204" pitchFamily="34" charset="0"/>
                </a:rPr>
                <a:t>Inspirations from source-to-source compilation approaches [</a:t>
              </a:r>
              <a:r>
                <a:rPr lang="en-US" sz="2000" dirty="0" err="1">
                  <a:solidFill>
                    <a:schemeClr val="tx1">
                      <a:lumMod val="50000"/>
                      <a:lumOff val="50000"/>
                    </a:schemeClr>
                  </a:solidFill>
                  <a:latin typeface="Calibri" panose="020F0502020204030204" pitchFamily="34" charset="0"/>
                  <a:cs typeface="Calibri" panose="020F0502020204030204" pitchFamily="34" charset="0"/>
                </a:rPr>
                <a:t>JFlow</a:t>
              </a:r>
              <a:r>
                <a:rPr lang="en-US" sz="2000" dirty="0">
                  <a:solidFill>
                    <a:schemeClr val="tx1">
                      <a:lumMod val="50000"/>
                      <a:lumOff val="50000"/>
                    </a:schemeClr>
                  </a:solidFill>
                  <a:latin typeface="Calibri" panose="020F0502020204030204" pitchFamily="34" charset="0"/>
                  <a:cs typeface="Calibri" panose="020F0502020204030204" pitchFamily="34" charset="0"/>
                </a:rPr>
                <a:t> POPL’99, </a:t>
              </a:r>
              <a:r>
                <a:rPr lang="en-US" sz="2000" dirty="0" err="1">
                  <a:solidFill>
                    <a:schemeClr val="tx1">
                      <a:lumMod val="50000"/>
                      <a:lumOff val="50000"/>
                    </a:schemeClr>
                  </a:solidFill>
                  <a:latin typeface="Calibri" panose="020F0502020204030204" pitchFamily="34" charset="0"/>
                  <a:cs typeface="Calibri" panose="020F0502020204030204" pitchFamily="34" charset="0"/>
                </a:rPr>
                <a:t>TaintART</a:t>
              </a:r>
              <a:r>
                <a:rPr lang="en-US" sz="2000" dirty="0">
                  <a:solidFill>
                    <a:schemeClr val="tx1">
                      <a:lumMod val="50000"/>
                      <a:lumOff val="50000"/>
                    </a:schemeClr>
                  </a:solidFill>
                  <a:latin typeface="Calibri" panose="020F0502020204030204" pitchFamily="34" charset="0"/>
                  <a:cs typeface="Calibri" panose="020F0502020204030204" pitchFamily="34" charset="0"/>
                </a:rPr>
                <a:t> CCS’16], while tailored for big data processing.</a:t>
              </a:r>
            </a:p>
          </p:txBody>
        </p:sp>
      </p:grpSp>
      <p:sp>
        <p:nvSpPr>
          <p:cNvPr id="11" name="TextBox 21">
            <a:extLst>
              <a:ext uri="{FF2B5EF4-FFF2-40B4-BE49-F238E27FC236}">
                <a16:creationId xmlns:a16="http://schemas.microsoft.com/office/drawing/2014/main" id="{069570BD-BA5C-4C34-9F6E-EA5CA69F1BB0}"/>
              </a:ext>
            </a:extLst>
          </p:cNvPr>
          <p:cNvSpPr txBox="1"/>
          <p:nvPr/>
        </p:nvSpPr>
        <p:spPr>
          <a:xfrm>
            <a:off x="919117" y="1559434"/>
            <a:ext cx="10434683" cy="1200329"/>
          </a:xfrm>
          <a:prstGeom prst="rect">
            <a:avLst/>
          </a:prstGeom>
          <a:noFill/>
        </p:spPr>
        <p:txBody>
          <a:bodyPr wrap="square">
            <a:spAutoFit/>
          </a:bodyPr>
          <a:lstStyle/>
          <a:p>
            <a:pPr>
              <a:spcAft>
                <a:spcPts val="600"/>
              </a:spcAft>
            </a:pPr>
            <a:r>
              <a:rPr lang="en-US" altLang="zh-CN" sz="2400" b="1" dirty="0">
                <a:latin typeface="Calibri" panose="020F0502020204030204" pitchFamily="34" charset="0"/>
                <a:cs typeface="Calibri" panose="020F0502020204030204" pitchFamily="34" charset="0"/>
              </a:rPr>
              <a:t>Idea</a:t>
            </a:r>
            <a:r>
              <a:rPr lang="en-US" altLang="zh-CN" sz="2400" dirty="0">
                <a:latin typeface="Calibri" panose="020F0502020204030204" pitchFamily="34" charset="0"/>
                <a:cs typeface="Calibri" panose="020F0502020204030204" pitchFamily="34" charset="0"/>
              </a:rPr>
              <a:t>: </a:t>
            </a:r>
            <a:r>
              <a:rPr lang="en-US" altLang="zh-CN" sz="2400" i="1" dirty="0">
                <a:solidFill>
                  <a:schemeClr val="accent1"/>
                </a:solidFill>
                <a:latin typeface="Calibri" panose="020F0502020204030204" pitchFamily="34" charset="0"/>
                <a:cs typeface="Calibri" panose="020F0502020204030204" pitchFamily="34" charset="0"/>
              </a:rPr>
              <a:t>Statically rewrite</a:t>
            </a:r>
            <a:r>
              <a:rPr lang="en-US" altLang="zh-CN" sz="2400" dirty="0">
                <a:latin typeface="Calibri" panose="020F0502020204030204" pitchFamily="34" charset="0"/>
                <a:cs typeface="Calibri" panose="020F0502020204030204" pitchFamily="34" charset="0"/>
              </a:rPr>
              <a:t> the script to let it </a:t>
            </a:r>
            <a:r>
              <a:rPr lang="en-US" altLang="zh-CN" sz="2400" i="1" dirty="0">
                <a:solidFill>
                  <a:schemeClr val="accent1"/>
                </a:solidFill>
                <a:latin typeface="Calibri" panose="020F0502020204030204" pitchFamily="34" charset="0"/>
                <a:cs typeface="Calibri" panose="020F0502020204030204" pitchFamily="34" charset="0"/>
              </a:rPr>
              <a:t>self-translate at runtime </a:t>
            </a:r>
            <a:r>
              <a:rPr lang="en-US" altLang="zh-CN" sz="2400" dirty="0">
                <a:latin typeface="Calibri" panose="020F0502020204030204" pitchFamily="34" charset="0"/>
                <a:cs typeface="Calibri" panose="020F0502020204030204" pitchFamily="34" charset="0"/>
              </a:rPr>
              <a:t>and propagate </a:t>
            </a:r>
            <a:r>
              <a:rPr lang="en-US" altLang="zh-CN" sz="2400" i="1" dirty="0">
                <a:solidFill>
                  <a:schemeClr val="accent1"/>
                </a:solidFill>
                <a:latin typeface="Calibri" panose="020F0502020204030204" pitchFamily="34" charset="0"/>
                <a:cs typeface="Calibri" panose="020F0502020204030204" pitchFamily="34" charset="0"/>
              </a:rPr>
              <a:t>taint tags embedded in data frames</a:t>
            </a:r>
            <a:r>
              <a:rPr lang="en-US" altLang="zh-CN" sz="2400" dirty="0">
                <a:latin typeface="Calibri" panose="020F0502020204030204" pitchFamily="34" charset="0"/>
                <a:cs typeface="Calibri" panose="020F0502020204030204" pitchFamily="34" charset="0"/>
              </a:rPr>
              <a:t>. Meanwhile, support diverse compliance requirements with </a:t>
            </a:r>
            <a:r>
              <a:rPr lang="en-US" altLang="zh-CN" sz="2400" i="1" dirty="0">
                <a:solidFill>
                  <a:schemeClr val="accent1"/>
                </a:solidFill>
                <a:latin typeface="Calibri" panose="020F0502020204030204" pitchFamily="34" charset="0"/>
                <a:cs typeface="Calibri" panose="020F0502020204030204" pitchFamily="34" charset="0"/>
              </a:rPr>
              <a:t>formal and flexible policy definition</a:t>
            </a:r>
            <a:r>
              <a:rPr lang="en-US" altLang="zh-CN"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597805508"/>
      </p:ext>
    </p:extLst>
  </p:cSld>
  <p:clrMapOvr>
    <a:masterClrMapping/>
  </p:clrMapOvr>
  <mc:AlternateContent xmlns:mc="http://schemas.openxmlformats.org/markup-compatibility/2006" xmlns:p14="http://schemas.microsoft.com/office/powerpoint/2010/main">
    <mc:Choice Requires="p14">
      <p:transition spd="slow" p14:dur="2000" advTm="30297"/>
    </mc:Choice>
    <mc:Fallback xmlns="">
      <p:transition spd="slow" advTm="3029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1E6A2-EC39-4FE6-8ECA-91F6A2E14D68}"/>
              </a:ext>
            </a:extLst>
          </p:cNvPr>
          <p:cNvSpPr>
            <a:spLocks noGrp="1"/>
          </p:cNvSpPr>
          <p:nvPr>
            <p:ph type="title"/>
          </p:nvPr>
        </p:nvSpPr>
        <p:spPr/>
        <p:txBody>
          <a:bodyPr/>
          <a:lstStyle/>
          <a:p>
            <a:r>
              <a:rPr lang="en-US" altLang="zh-CN">
                <a:latin typeface="Calibri" panose="020F0502020204030204" pitchFamily="34" charset="0"/>
                <a:cs typeface="Calibri" panose="020F0502020204030204" pitchFamily="34" charset="0"/>
              </a:rPr>
              <a:t>Workflow of </a:t>
            </a:r>
            <a:r>
              <a:rPr lang="en-US" altLang="zh-CN" err="1">
                <a:latin typeface="Calibri" panose="020F0502020204030204" pitchFamily="34" charset="0"/>
                <a:cs typeface="Calibri" panose="020F0502020204030204" pitchFamily="34" charset="0"/>
              </a:rPr>
              <a:t>TaintStream</a:t>
            </a:r>
            <a:endParaRPr lang="en-US" altLang="zh-CN">
              <a:latin typeface="Calibri" panose="020F0502020204030204" pitchFamily="34" charset="0"/>
              <a:cs typeface="Calibri" panose="020F0502020204030204" pitchFamily="34" charset="0"/>
            </a:endParaRPr>
          </a:p>
        </p:txBody>
      </p:sp>
      <p:pic>
        <p:nvPicPr>
          <p:cNvPr id="4" name="图片 3"/>
          <p:cNvPicPr>
            <a:picLocks noChangeAspect="1"/>
          </p:cNvPicPr>
          <p:nvPr/>
        </p:nvPicPr>
        <p:blipFill>
          <a:blip r:embed="rId4"/>
          <a:stretch>
            <a:fillRect/>
          </a:stretch>
        </p:blipFill>
        <p:spPr>
          <a:xfrm>
            <a:off x="0" y="1620367"/>
            <a:ext cx="12192000" cy="4245916"/>
          </a:xfrm>
          <a:prstGeom prst="rect">
            <a:avLst/>
          </a:prstGeom>
        </p:spPr>
      </p:pic>
      <p:pic>
        <p:nvPicPr>
          <p:cNvPr id="5" name="Graphic 4" descr="Badge 1 with solid fill">
            <a:extLst>
              <a:ext uri="{FF2B5EF4-FFF2-40B4-BE49-F238E27FC236}">
                <a16:creationId xmlns:a16="http://schemas.microsoft.com/office/drawing/2014/main" id="{AF5C397B-CF30-4564-8C32-90253901BC6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038763" y="4087705"/>
            <a:ext cx="466982" cy="466982"/>
          </a:xfrm>
          <a:prstGeom prst="rect">
            <a:avLst/>
          </a:prstGeom>
        </p:spPr>
      </p:pic>
      <p:pic>
        <p:nvPicPr>
          <p:cNvPr id="7" name="Graphic 6" descr="Badge with solid fill">
            <a:extLst>
              <a:ext uri="{FF2B5EF4-FFF2-40B4-BE49-F238E27FC236}">
                <a16:creationId xmlns:a16="http://schemas.microsoft.com/office/drawing/2014/main" id="{42B94FB3-E029-4684-A6CF-A6AC1C4F500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191346" y="1975741"/>
            <a:ext cx="466982" cy="466982"/>
          </a:xfrm>
          <a:prstGeom prst="rect">
            <a:avLst/>
          </a:prstGeom>
        </p:spPr>
      </p:pic>
      <p:pic>
        <p:nvPicPr>
          <p:cNvPr id="9" name="Graphic 8" descr="Badge 3 with solid fill">
            <a:extLst>
              <a:ext uri="{FF2B5EF4-FFF2-40B4-BE49-F238E27FC236}">
                <a16:creationId xmlns:a16="http://schemas.microsoft.com/office/drawing/2014/main" id="{07B8B7C0-00F9-44A6-9811-D44802F1A07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72928" y="3217174"/>
            <a:ext cx="466982" cy="466982"/>
          </a:xfrm>
          <a:prstGeom prst="rect">
            <a:avLst/>
          </a:prstGeom>
        </p:spPr>
      </p:pic>
      <p:pic>
        <p:nvPicPr>
          <p:cNvPr id="11" name="Graphic 10" descr="Badge 4 with solid fill">
            <a:extLst>
              <a:ext uri="{FF2B5EF4-FFF2-40B4-BE49-F238E27FC236}">
                <a16:creationId xmlns:a16="http://schemas.microsoft.com/office/drawing/2014/main" id="{B1DEBD9B-2045-4579-A372-36681D6F73F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767019" y="3186714"/>
            <a:ext cx="466982" cy="466982"/>
          </a:xfrm>
          <a:prstGeom prst="rect">
            <a:avLst/>
          </a:prstGeom>
        </p:spPr>
      </p:pic>
      <p:sp>
        <p:nvSpPr>
          <p:cNvPr id="3" name="矩形 2"/>
          <p:cNvSpPr/>
          <p:nvPr/>
        </p:nvSpPr>
        <p:spPr>
          <a:xfrm>
            <a:off x="2820692" y="3874576"/>
            <a:ext cx="4494508" cy="19917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3038764" y="1776304"/>
            <a:ext cx="4756884" cy="20982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7315200" y="1585883"/>
            <a:ext cx="4876800" cy="4280399"/>
            <a:chOff x="7315200" y="1585883"/>
            <a:chExt cx="4876800" cy="4280399"/>
          </a:xfrm>
        </p:grpSpPr>
        <p:sp>
          <p:nvSpPr>
            <p:cNvPr id="12" name="矩形 11"/>
            <p:cNvSpPr/>
            <p:nvPr/>
          </p:nvSpPr>
          <p:spPr>
            <a:xfrm>
              <a:off x="7795648" y="1585883"/>
              <a:ext cx="4396352" cy="42803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7315200" y="4370523"/>
              <a:ext cx="539016" cy="1332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ustDataLst>
      <p:tags r:id="rId1"/>
    </p:custDataLst>
    <p:extLst>
      <p:ext uri="{BB962C8B-B14F-4D97-AF65-F5344CB8AC3E}">
        <p14:creationId xmlns:p14="http://schemas.microsoft.com/office/powerpoint/2010/main" val="2590125797"/>
      </p:ext>
    </p:extLst>
  </p:cSld>
  <p:clrMapOvr>
    <a:masterClrMapping/>
  </p:clrMapOvr>
  <mc:AlternateContent xmlns:mc="http://schemas.openxmlformats.org/markup-compatibility/2006" xmlns:p14="http://schemas.microsoft.com/office/powerpoint/2010/main">
    <mc:Choice Requires="p14">
      <p:transition spd="slow" p14:dur="2000" advTm="47949"/>
    </mc:Choice>
    <mc:Fallback xmlns="">
      <p:transition spd="slow" advTm="479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1" presetClass="exit"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par>
                                <p:cTn id="19" presetID="1" presetClass="exit"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500" fill="hold"/>
                                        <p:tgtEl>
                                          <p:spTgt spid="9"/>
                                        </p:tgtEl>
                                        <p:attrNameLst>
                                          <p:attrName>ppt_w</p:attrName>
                                        </p:attrNameLst>
                                      </p:cBhvr>
                                      <p:tavLst>
                                        <p:tav tm="0">
                                          <p:val>
                                            <p:fltVal val="0"/>
                                          </p:val>
                                        </p:tav>
                                        <p:tav tm="100000">
                                          <p:val>
                                            <p:strVal val="#ppt_w"/>
                                          </p:val>
                                        </p:tav>
                                      </p:tavLst>
                                    </p:anim>
                                    <p:anim calcmode="lin" valueType="num">
                                      <p:cBhvr>
                                        <p:cTn id="26" dur="500" fill="hold"/>
                                        <p:tgtEl>
                                          <p:spTgt spid="9"/>
                                        </p:tgtEl>
                                        <p:attrNameLst>
                                          <p:attrName>ppt_h</p:attrName>
                                        </p:attrNameLst>
                                      </p:cBhvr>
                                      <p:tavLst>
                                        <p:tav tm="0">
                                          <p:val>
                                            <p:fltVal val="0"/>
                                          </p:val>
                                        </p:tav>
                                        <p:tav tm="100000">
                                          <p:val>
                                            <p:strVal val="#ppt_h"/>
                                          </p:val>
                                        </p:tav>
                                      </p:tavLst>
                                    </p:anim>
                                    <p:animEffect transition="in" filter="fade">
                                      <p:cBhvr>
                                        <p:cTn id="27" dur="500"/>
                                        <p:tgtEl>
                                          <p:spTgt spid="9"/>
                                        </p:tgtEl>
                                      </p:cBhvr>
                                    </p:animEffect>
                                  </p:childTnLst>
                                </p:cTn>
                              </p:par>
                              <p:par>
                                <p:cTn id="28" presetID="1" presetClass="exit" presetSubtype="0" fill="hold" nodeType="withEffect">
                                  <p:stCondLst>
                                    <p:cond delay="0"/>
                                  </p:stCondLst>
                                  <p:childTnLst>
                                    <p:set>
                                      <p:cBhvr>
                                        <p:cTn id="29" dur="1" fill="hold">
                                          <p:stCondLst>
                                            <p:cond delay="0"/>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C934-A744-442A-B9B7-91A16F47D494}"/>
              </a:ext>
            </a:extLst>
          </p:cNvPr>
          <p:cNvSpPr>
            <a:spLocks noGrp="1"/>
          </p:cNvSpPr>
          <p:nvPr>
            <p:ph type="title"/>
          </p:nvPr>
        </p:nvSpPr>
        <p:spPr>
          <a:xfrm>
            <a:off x="813487" y="365125"/>
            <a:ext cx="10515600" cy="1325563"/>
          </a:xfrm>
        </p:spPr>
        <p:txBody>
          <a:bodyPr>
            <a:normAutofit/>
          </a:bodyPr>
          <a:lstStyle/>
          <a:p>
            <a:r>
              <a:rPr lang="en-US" sz="3600">
                <a:latin typeface="+mn-lt"/>
              </a:rPr>
              <a:t>Flexible support of diverse privacy management tasks</a:t>
            </a:r>
          </a:p>
        </p:txBody>
      </p:sp>
      <p:pic>
        <p:nvPicPr>
          <p:cNvPr id="4" name="图片 3"/>
          <p:cNvPicPr>
            <a:picLocks noChangeAspect="1"/>
          </p:cNvPicPr>
          <p:nvPr/>
        </p:nvPicPr>
        <p:blipFill>
          <a:blip r:embed="rId3"/>
          <a:stretch>
            <a:fillRect/>
          </a:stretch>
        </p:blipFill>
        <p:spPr>
          <a:xfrm>
            <a:off x="5154241" y="1584672"/>
            <a:ext cx="6375400" cy="1587500"/>
          </a:xfrm>
          <a:prstGeom prst="rect">
            <a:avLst/>
          </a:prstGeom>
        </p:spPr>
      </p:pic>
      <p:pic>
        <p:nvPicPr>
          <p:cNvPr id="5" name="图片 4"/>
          <p:cNvPicPr>
            <a:picLocks noChangeAspect="1"/>
          </p:cNvPicPr>
          <p:nvPr/>
        </p:nvPicPr>
        <p:blipFill>
          <a:blip r:embed="rId4"/>
          <a:stretch>
            <a:fillRect/>
          </a:stretch>
        </p:blipFill>
        <p:spPr>
          <a:xfrm>
            <a:off x="5166941" y="3383723"/>
            <a:ext cx="6350000" cy="1574800"/>
          </a:xfrm>
          <a:prstGeom prst="rect">
            <a:avLst/>
          </a:prstGeom>
        </p:spPr>
      </p:pic>
      <p:pic>
        <p:nvPicPr>
          <p:cNvPr id="7" name="图片 6"/>
          <p:cNvPicPr>
            <a:picLocks noChangeAspect="1"/>
          </p:cNvPicPr>
          <p:nvPr/>
        </p:nvPicPr>
        <p:blipFill>
          <a:blip r:embed="rId5"/>
          <a:stretch>
            <a:fillRect/>
          </a:stretch>
        </p:blipFill>
        <p:spPr>
          <a:xfrm>
            <a:off x="5185991" y="5170074"/>
            <a:ext cx="6311900" cy="1562100"/>
          </a:xfrm>
          <a:prstGeom prst="rect">
            <a:avLst/>
          </a:prstGeom>
        </p:spPr>
      </p:pic>
      <p:sp>
        <p:nvSpPr>
          <p:cNvPr id="3" name="TextBox 1">
            <a:extLst>
              <a:ext uri="{FF2B5EF4-FFF2-40B4-BE49-F238E27FC236}">
                <a16:creationId xmlns:a16="http://schemas.microsoft.com/office/drawing/2014/main" id="{3CF4D8E5-CE94-4A3F-BE5E-96C069CF58F9}"/>
              </a:ext>
            </a:extLst>
          </p:cNvPr>
          <p:cNvSpPr txBox="1"/>
          <p:nvPr/>
        </p:nvSpPr>
        <p:spPr>
          <a:xfrm>
            <a:off x="809322" y="1690688"/>
            <a:ext cx="4340773" cy="12926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0070C0"/>
                </a:solidFill>
                <a:latin typeface="Calibri" panose="020F0502020204030204" pitchFamily="34" charset="0"/>
                <a:cs typeface="Calibri" panose="020F0502020204030204" pitchFamily="34" charset="0"/>
              </a:rPr>
              <a:t>Data Retention (GDPR)</a:t>
            </a:r>
          </a:p>
          <a:p>
            <a:r>
              <a:rPr lang="en-US" b="0" i="0">
                <a:effectLst/>
                <a:latin typeface="Arial" panose="020B0604020202020204" pitchFamily="34" charset="0"/>
              </a:rPr>
              <a:t>The raw data and the data inferred from it must be deleted after a certain retention period (e.g., three months)</a:t>
            </a:r>
            <a:endParaRPr lang="en-US">
              <a:latin typeface="Calibri" panose="020F0502020204030204" pitchFamily="34" charset="0"/>
              <a:cs typeface="Calibri" panose="020F0502020204030204" pitchFamily="34" charset="0"/>
            </a:endParaRPr>
          </a:p>
        </p:txBody>
      </p:sp>
      <p:sp>
        <p:nvSpPr>
          <p:cNvPr id="6" name="TextBox 1">
            <a:extLst>
              <a:ext uri="{FF2B5EF4-FFF2-40B4-BE49-F238E27FC236}">
                <a16:creationId xmlns:a16="http://schemas.microsoft.com/office/drawing/2014/main" id="{F82779C3-1D31-405F-9B71-A6B557AEA7A6}"/>
              </a:ext>
            </a:extLst>
          </p:cNvPr>
          <p:cNvSpPr txBox="1"/>
          <p:nvPr/>
        </p:nvSpPr>
        <p:spPr>
          <a:xfrm>
            <a:off x="809322" y="3445301"/>
            <a:ext cx="4340773" cy="12926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0070C0"/>
                </a:solidFill>
                <a:latin typeface="Calibri" panose="020F0502020204030204" pitchFamily="34" charset="0"/>
                <a:cs typeface="Calibri" panose="020F0502020204030204" pitchFamily="34" charset="0"/>
              </a:rPr>
              <a:t>Access Control (organizational)</a:t>
            </a:r>
          </a:p>
          <a:p>
            <a:r>
              <a:rPr lang="en-US" b="0" i="0">
                <a:effectLst/>
                <a:latin typeface="Arial" panose="020B0604020202020204" pitchFamily="34" charset="0"/>
              </a:rPr>
              <a:t>The access to certain data should be restricted if the requester is unauthorized. </a:t>
            </a:r>
            <a:endParaRPr lang="en-US">
              <a:latin typeface="Calibri" panose="020F0502020204030204" pitchFamily="34" charset="0"/>
              <a:cs typeface="Calibri" panose="020F0502020204030204" pitchFamily="34" charset="0"/>
            </a:endParaRPr>
          </a:p>
        </p:txBody>
      </p:sp>
      <p:sp>
        <p:nvSpPr>
          <p:cNvPr id="8" name="TextBox 1">
            <a:extLst>
              <a:ext uri="{FF2B5EF4-FFF2-40B4-BE49-F238E27FC236}">
                <a16:creationId xmlns:a16="http://schemas.microsoft.com/office/drawing/2014/main" id="{7ABFC346-19FC-444F-BCD8-41101915015E}"/>
              </a:ext>
            </a:extLst>
          </p:cNvPr>
          <p:cNvSpPr txBox="1"/>
          <p:nvPr/>
        </p:nvSpPr>
        <p:spPr>
          <a:xfrm>
            <a:off x="809322" y="5215976"/>
            <a:ext cx="4340773" cy="129266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b="1">
                <a:solidFill>
                  <a:srgbClr val="0070C0"/>
                </a:solidFill>
                <a:latin typeface="Calibri" panose="020F0502020204030204" pitchFamily="34" charset="0"/>
                <a:cs typeface="Calibri" panose="020F0502020204030204" pitchFamily="34" charset="0"/>
              </a:rPr>
              <a:t>User </a:t>
            </a:r>
            <a:r>
              <a:rPr lang="en-US" sz="2400" b="1">
                <a:solidFill>
                  <a:srgbClr val="0070C0"/>
                </a:solidFill>
              </a:rPr>
              <a:t>D</a:t>
            </a:r>
            <a:r>
              <a:rPr lang="en-US" altLang="zh-CN" sz="2400" b="1">
                <a:solidFill>
                  <a:srgbClr val="0070C0"/>
                </a:solidFill>
              </a:rPr>
              <a:t>ata Erasure (GDPR)</a:t>
            </a:r>
          </a:p>
          <a:p>
            <a:r>
              <a:rPr lang="en-US" b="0" i="0">
                <a:effectLst/>
                <a:latin typeface="Arial" panose="020B0604020202020204" pitchFamily="34" charset="0"/>
              </a:rPr>
              <a:t>When a user requests to be forgotten, the data collected from him/her and generated based on it must be deleted</a:t>
            </a:r>
            <a:r>
              <a:rPr lang="en-US">
                <a:latin typeface="Arial" panose="020B0604020202020204" pitchFamily="34" charset="0"/>
              </a:rPr>
              <a:t>.</a:t>
            </a:r>
            <a:endParaRPr lang="en-US">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6478123"/>
      </p:ext>
    </p:extLst>
  </p:cSld>
  <p:clrMapOvr>
    <a:masterClrMapping/>
  </p:clrMapOvr>
  <mc:AlternateContent xmlns:mc="http://schemas.openxmlformats.org/markup-compatibility/2006" xmlns:p14="http://schemas.microsoft.com/office/powerpoint/2010/main">
    <mc:Choice Requires="p14">
      <p:transition spd="slow" p14:dur="2000" advTm="43035"/>
    </mc:Choice>
    <mc:Fallback xmlns="">
      <p:transition spd="slow" advTm="43035"/>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0C934-A744-442A-B9B7-91A16F47D494}"/>
              </a:ext>
            </a:extLst>
          </p:cNvPr>
          <p:cNvSpPr>
            <a:spLocks noGrp="1"/>
          </p:cNvSpPr>
          <p:nvPr>
            <p:ph type="title"/>
          </p:nvPr>
        </p:nvSpPr>
        <p:spPr>
          <a:xfrm>
            <a:off x="554182" y="0"/>
            <a:ext cx="10168236" cy="1325563"/>
          </a:xfrm>
        </p:spPr>
        <p:txBody>
          <a:bodyPr>
            <a:normAutofit/>
          </a:bodyPr>
          <a:lstStyle/>
          <a:p>
            <a:r>
              <a:rPr lang="en-US" sz="4000">
                <a:latin typeface="+mn-lt"/>
              </a:rPr>
              <a:t>Dynamic translation</a:t>
            </a:r>
          </a:p>
        </p:txBody>
      </p:sp>
      <p:pic>
        <p:nvPicPr>
          <p:cNvPr id="4" name="图片 3"/>
          <p:cNvPicPr>
            <a:picLocks noChangeAspect="1"/>
          </p:cNvPicPr>
          <p:nvPr/>
        </p:nvPicPr>
        <p:blipFill rotWithShape="1">
          <a:blip r:embed="rId4"/>
          <a:srcRect t="2141" b="5515"/>
          <a:stretch/>
        </p:blipFill>
        <p:spPr>
          <a:xfrm>
            <a:off x="340031" y="1018493"/>
            <a:ext cx="6172200" cy="5336125"/>
          </a:xfrm>
          <a:prstGeom prst="rect">
            <a:avLst/>
          </a:prstGeom>
        </p:spPr>
      </p:pic>
      <p:sp>
        <p:nvSpPr>
          <p:cNvPr id="9" name="TextBox 8">
            <a:extLst>
              <a:ext uri="{FF2B5EF4-FFF2-40B4-BE49-F238E27FC236}">
                <a16:creationId xmlns:a16="http://schemas.microsoft.com/office/drawing/2014/main" id="{629D7C21-95A7-410A-9608-D775F6B37F6C}"/>
              </a:ext>
            </a:extLst>
          </p:cNvPr>
          <p:cNvSpPr txBox="1"/>
          <p:nvPr/>
        </p:nvSpPr>
        <p:spPr>
          <a:xfrm>
            <a:off x="896422" y="6359236"/>
            <a:ext cx="4684143" cy="369332"/>
          </a:xfrm>
          <a:prstGeom prst="rect">
            <a:avLst/>
          </a:prstGeom>
          <a:noFill/>
        </p:spPr>
        <p:txBody>
          <a:bodyPr wrap="square">
            <a:spAutoFit/>
          </a:bodyPr>
          <a:lstStyle/>
          <a:p>
            <a:pPr algn="ctr"/>
            <a:r>
              <a:rPr lang="en-US" altLang="zh-CN"/>
              <a:t>Translation rules subset</a:t>
            </a:r>
            <a:endParaRPr lang="en-US"/>
          </a:p>
        </p:txBody>
      </p:sp>
      <p:sp>
        <p:nvSpPr>
          <p:cNvPr id="11" name="Rectangle 10">
            <a:extLst>
              <a:ext uri="{FF2B5EF4-FFF2-40B4-BE49-F238E27FC236}">
                <a16:creationId xmlns:a16="http://schemas.microsoft.com/office/drawing/2014/main" id="{1964A38A-8485-4194-82EB-E2DB4C0644FE}"/>
              </a:ext>
            </a:extLst>
          </p:cNvPr>
          <p:cNvSpPr/>
          <p:nvPr/>
        </p:nvSpPr>
        <p:spPr>
          <a:xfrm>
            <a:off x="6321013" y="1900057"/>
            <a:ext cx="5722173" cy="184939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Two design principles of translation rules:</a:t>
            </a:r>
          </a:p>
          <a:p>
            <a:pPr marL="457200" indent="-457200">
              <a:buAutoNum type="arabicPeriod"/>
            </a:pPr>
            <a:r>
              <a:rPr lang="en-US" sz="2000">
                <a:solidFill>
                  <a:schemeClr val="tx1"/>
                </a:solidFill>
              </a:rPr>
              <a:t>(</a:t>
            </a:r>
            <a:r>
              <a:rPr lang="en-US" sz="2000" b="1">
                <a:solidFill>
                  <a:schemeClr val="tx1"/>
                </a:solidFill>
              </a:rPr>
              <a:t>Non-interference</a:t>
            </a:r>
            <a:r>
              <a:rPr lang="en-US" sz="2000">
                <a:solidFill>
                  <a:schemeClr val="tx1"/>
                </a:solidFill>
              </a:rPr>
              <a:t>) The translated code must not change the effect of the original code.</a:t>
            </a:r>
          </a:p>
          <a:p>
            <a:pPr marL="457200" indent="-457200">
              <a:buAutoNum type="arabicPeriod"/>
            </a:pPr>
            <a:r>
              <a:rPr lang="en-US" sz="2000">
                <a:solidFill>
                  <a:schemeClr val="tx1"/>
                </a:solidFill>
              </a:rPr>
              <a:t>(</a:t>
            </a:r>
            <a:r>
              <a:rPr lang="en-US" sz="2000" b="1">
                <a:solidFill>
                  <a:schemeClr val="tx1"/>
                </a:solidFill>
              </a:rPr>
              <a:t>Conservativeness</a:t>
            </a:r>
            <a:r>
              <a:rPr lang="en-US" sz="2000">
                <a:solidFill>
                  <a:schemeClr val="tx1"/>
                </a:solidFill>
              </a:rPr>
              <a:t>) Should not tolerant false negatives.</a:t>
            </a:r>
          </a:p>
        </p:txBody>
      </p:sp>
      <p:sp>
        <p:nvSpPr>
          <p:cNvPr id="5" name="TextBox 4">
            <a:extLst>
              <a:ext uri="{FF2B5EF4-FFF2-40B4-BE49-F238E27FC236}">
                <a16:creationId xmlns:a16="http://schemas.microsoft.com/office/drawing/2014/main" id="{8A347167-D818-49D9-94A0-727A4132E93D}"/>
              </a:ext>
            </a:extLst>
          </p:cNvPr>
          <p:cNvSpPr txBox="1"/>
          <p:nvPr/>
        </p:nvSpPr>
        <p:spPr>
          <a:xfrm>
            <a:off x="6532109" y="4101634"/>
            <a:ext cx="5339738" cy="2062103"/>
          </a:xfrm>
          <a:prstGeom prst="rect">
            <a:avLst/>
          </a:prstGeom>
          <a:noFill/>
        </p:spPr>
        <p:txBody>
          <a:bodyPr wrap="square">
            <a:spAutoFit/>
          </a:bodyPr>
          <a:lstStyle/>
          <a:p>
            <a:r>
              <a:rPr lang="en-US" altLang="zh-CN" sz="2000" b="1" dirty="0"/>
              <a:t>Other designs:</a:t>
            </a:r>
          </a:p>
          <a:p>
            <a:pPr marL="285750" indent="-285750">
              <a:buFont typeface="Arial" panose="020B0604020202020204" pitchFamily="34" charset="0"/>
              <a:buChar char="•"/>
            </a:pPr>
            <a:r>
              <a:rPr lang="en-US" b="1" dirty="0"/>
              <a:t>Correctness guarantee</a:t>
            </a:r>
            <a:r>
              <a:rPr lang="en-US" dirty="0"/>
              <a:t>: Formally prove the non-interference property of the rules</a:t>
            </a:r>
          </a:p>
          <a:p>
            <a:pPr marL="285750" indent="-285750">
              <a:buFont typeface="Arial" panose="020B0604020202020204" pitchFamily="34" charset="0"/>
              <a:buChar char="•"/>
            </a:pPr>
            <a:r>
              <a:rPr lang="en-US" b="1" dirty="0"/>
              <a:t>Exception handling</a:t>
            </a:r>
            <a:r>
              <a:rPr lang="en-US" dirty="0"/>
              <a:t>: Snapshot and fallback to the conservative taint status on exceptions</a:t>
            </a:r>
          </a:p>
          <a:p>
            <a:pPr marL="285750" indent="-285750">
              <a:buFont typeface="Arial" panose="020B0604020202020204" pitchFamily="34" charset="0"/>
              <a:buChar char="•"/>
            </a:pPr>
            <a:r>
              <a:rPr lang="en-US" b="1" dirty="0"/>
              <a:t>Performance optimization</a:t>
            </a:r>
            <a:r>
              <a:rPr lang="en-US" dirty="0"/>
              <a:t>: Fuse non-conflicting taint propagation operations to save time</a:t>
            </a:r>
          </a:p>
        </p:txBody>
      </p:sp>
      <p:sp>
        <p:nvSpPr>
          <p:cNvPr id="8" name="TextBox 7">
            <a:extLst>
              <a:ext uri="{FF2B5EF4-FFF2-40B4-BE49-F238E27FC236}">
                <a16:creationId xmlns:a16="http://schemas.microsoft.com/office/drawing/2014/main" id="{DD415DFF-AD3C-4D18-BAD7-E83FD3FE5773}"/>
              </a:ext>
            </a:extLst>
          </p:cNvPr>
          <p:cNvSpPr txBox="1"/>
          <p:nvPr/>
        </p:nvSpPr>
        <p:spPr>
          <a:xfrm>
            <a:off x="6429509" y="1081371"/>
            <a:ext cx="5422460" cy="707886"/>
          </a:xfrm>
          <a:prstGeom prst="rect">
            <a:avLst/>
          </a:prstGeom>
          <a:noFill/>
        </p:spPr>
        <p:txBody>
          <a:bodyPr wrap="square">
            <a:spAutoFit/>
          </a:bodyPr>
          <a:lstStyle/>
          <a:p>
            <a:r>
              <a:rPr lang="en-US" altLang="zh-CN" sz="2000" b="1"/>
              <a:t>Parse the code at runtime and recursively apply the rules until no rule can apply.</a:t>
            </a:r>
          </a:p>
        </p:txBody>
      </p:sp>
    </p:spTree>
    <p:custDataLst>
      <p:tags r:id="rId1"/>
    </p:custDataLst>
    <p:extLst>
      <p:ext uri="{BB962C8B-B14F-4D97-AF65-F5344CB8AC3E}">
        <p14:creationId xmlns:p14="http://schemas.microsoft.com/office/powerpoint/2010/main" val="1371461229"/>
      </p:ext>
    </p:extLst>
  </p:cSld>
  <p:clrMapOvr>
    <a:masterClrMapping/>
  </p:clrMapOvr>
  <mc:AlternateContent xmlns:mc="http://schemas.openxmlformats.org/markup-compatibility/2006" xmlns:p14="http://schemas.microsoft.com/office/powerpoint/2010/main">
    <mc:Choice Requires="p14">
      <p:transition spd="slow" p14:dur="2000" advTm="43589"/>
    </mc:Choice>
    <mc:Fallback xmlns="">
      <p:transition spd="slow" advTm="4358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51E6A2-EC39-4FE6-8ECA-91F6A2E14D68}"/>
              </a:ext>
            </a:extLst>
          </p:cNvPr>
          <p:cNvSpPr>
            <a:spLocks noGrp="1"/>
          </p:cNvSpPr>
          <p:nvPr>
            <p:ph type="title"/>
          </p:nvPr>
        </p:nvSpPr>
        <p:spPr>
          <a:xfrm>
            <a:off x="838200" y="365125"/>
            <a:ext cx="10515600" cy="1325563"/>
          </a:xfrm>
        </p:spPr>
        <p:txBody>
          <a:bodyPr>
            <a:normAutofit/>
          </a:bodyPr>
          <a:lstStyle/>
          <a:p>
            <a:r>
              <a:rPr lang="en-US" altLang="zh-CN" sz="4000" dirty="0">
                <a:latin typeface="+mn-lt"/>
                <a:cs typeface="Calibri" panose="020F0502020204030204" pitchFamily="34" charset="0"/>
              </a:rPr>
              <a:t>Demo: The datasets in </a:t>
            </a:r>
            <a:r>
              <a:rPr lang="en-US" altLang="zh-CN" sz="4000" dirty="0" err="1">
                <a:latin typeface="+mn-lt"/>
                <a:cs typeface="Calibri" panose="020F0502020204030204" pitchFamily="34" charset="0"/>
              </a:rPr>
              <a:t>TaintStream</a:t>
            </a:r>
            <a:r>
              <a:rPr lang="en-US" altLang="zh-CN" sz="4000" dirty="0">
                <a:latin typeface="+mn-lt"/>
                <a:cs typeface="Calibri" panose="020F0502020204030204" pitchFamily="34" charset="0"/>
              </a:rPr>
              <a:t> with taint tags</a:t>
            </a:r>
          </a:p>
        </p:txBody>
      </p:sp>
      <p:sp>
        <p:nvSpPr>
          <p:cNvPr id="16" name="Content Placeholder 15">
            <a:extLst>
              <a:ext uri="{FF2B5EF4-FFF2-40B4-BE49-F238E27FC236}">
                <a16:creationId xmlns:a16="http://schemas.microsoft.com/office/drawing/2014/main" id="{1100DD93-8A79-4162-9C71-2F65D7A174F3}"/>
              </a:ext>
            </a:extLst>
          </p:cNvPr>
          <p:cNvSpPr>
            <a:spLocks noGrp="1"/>
          </p:cNvSpPr>
          <p:nvPr>
            <p:ph idx="1"/>
          </p:nvPr>
        </p:nvSpPr>
        <p:spPr>
          <a:xfrm>
            <a:off x="838200" y="1825625"/>
            <a:ext cx="10515600" cy="1000702"/>
          </a:xfrm>
        </p:spPr>
        <p:txBody>
          <a:bodyPr/>
          <a:lstStyle/>
          <a:p>
            <a:r>
              <a:rPr lang="en-US" dirty="0">
                <a:latin typeface="Calibri" panose="020F0502020204030204" pitchFamily="34" charset="0"/>
                <a:cs typeface="Calibri" panose="020F0502020204030204" pitchFamily="34" charset="0"/>
              </a:rPr>
              <a:t>Example: each taint tag is a Boolean value</a:t>
            </a:r>
          </a:p>
        </p:txBody>
      </p:sp>
      <p:pic>
        <p:nvPicPr>
          <p:cNvPr id="8" name="Picture 7">
            <a:extLst>
              <a:ext uri="{FF2B5EF4-FFF2-40B4-BE49-F238E27FC236}">
                <a16:creationId xmlns:a16="http://schemas.microsoft.com/office/drawing/2014/main" id="{E012B276-6D12-4AA1-9E07-2D9851D1ECCC}"/>
              </a:ext>
            </a:extLst>
          </p:cNvPr>
          <p:cNvPicPr>
            <a:picLocks noChangeAspect="1"/>
          </p:cNvPicPr>
          <p:nvPr/>
        </p:nvPicPr>
        <p:blipFill>
          <a:blip r:embed="rId4"/>
          <a:stretch>
            <a:fillRect/>
          </a:stretch>
        </p:blipFill>
        <p:spPr>
          <a:xfrm>
            <a:off x="302802" y="2404611"/>
            <a:ext cx="5497513" cy="3561769"/>
          </a:xfrm>
          <a:prstGeom prst="rect">
            <a:avLst/>
          </a:prstGeom>
        </p:spPr>
      </p:pic>
      <p:sp>
        <p:nvSpPr>
          <p:cNvPr id="10" name="TextBox 9">
            <a:extLst>
              <a:ext uri="{FF2B5EF4-FFF2-40B4-BE49-F238E27FC236}">
                <a16:creationId xmlns:a16="http://schemas.microsoft.com/office/drawing/2014/main" id="{7C72EE36-AF52-4FAA-8F68-37FC293C9C79}"/>
              </a:ext>
            </a:extLst>
          </p:cNvPr>
          <p:cNvSpPr txBox="1"/>
          <p:nvPr/>
        </p:nvSpPr>
        <p:spPr>
          <a:xfrm>
            <a:off x="1112249" y="5992297"/>
            <a:ext cx="3878618" cy="369332"/>
          </a:xfrm>
          <a:prstGeom prst="rect">
            <a:avLst/>
          </a:prstGeom>
          <a:noFill/>
        </p:spPr>
        <p:txBody>
          <a:bodyPr wrap="square">
            <a:spAutoFit/>
          </a:bodyPr>
          <a:lstStyle/>
          <a:p>
            <a:pPr algn="ctr"/>
            <a:r>
              <a:rPr lang="en-US" altLang="zh-CN">
                <a:latin typeface="Calibri" panose="020F0502020204030204" pitchFamily="34" charset="0"/>
                <a:cs typeface="Calibri" panose="020F0502020204030204" pitchFamily="34" charset="0"/>
              </a:rPr>
              <a:t>The output dataset of the original script</a:t>
            </a:r>
            <a:endParaRPr lang="en-US">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1C63279B-E9D0-40EA-8E74-D5E7E698D836}"/>
              </a:ext>
            </a:extLst>
          </p:cNvPr>
          <p:cNvPicPr>
            <a:picLocks noChangeAspect="1"/>
          </p:cNvPicPr>
          <p:nvPr/>
        </p:nvPicPr>
        <p:blipFill>
          <a:blip r:embed="rId5"/>
          <a:stretch>
            <a:fillRect/>
          </a:stretch>
        </p:blipFill>
        <p:spPr>
          <a:xfrm>
            <a:off x="5991604" y="2404611"/>
            <a:ext cx="6141948" cy="3561769"/>
          </a:xfrm>
          <a:prstGeom prst="rect">
            <a:avLst/>
          </a:prstGeom>
        </p:spPr>
      </p:pic>
      <p:sp>
        <p:nvSpPr>
          <p:cNvPr id="14" name="TextBox 13">
            <a:extLst>
              <a:ext uri="{FF2B5EF4-FFF2-40B4-BE49-F238E27FC236}">
                <a16:creationId xmlns:a16="http://schemas.microsoft.com/office/drawing/2014/main" id="{2FDF36D4-208A-4546-A6E8-2FEEB4E61143}"/>
              </a:ext>
            </a:extLst>
          </p:cNvPr>
          <p:cNvSpPr txBox="1"/>
          <p:nvPr/>
        </p:nvSpPr>
        <p:spPr>
          <a:xfrm>
            <a:off x="6502400" y="5992297"/>
            <a:ext cx="5209309" cy="369332"/>
          </a:xfrm>
          <a:prstGeom prst="rect">
            <a:avLst/>
          </a:prstGeom>
          <a:noFill/>
        </p:spPr>
        <p:txBody>
          <a:bodyPr wrap="square">
            <a:spAutoFit/>
          </a:bodyPr>
          <a:lstStyle/>
          <a:p>
            <a:pPr algn="ctr"/>
            <a:r>
              <a:rPr lang="en-US" altLang="zh-CN">
                <a:latin typeface="Calibri" panose="020F0502020204030204" pitchFamily="34" charset="0"/>
                <a:cs typeface="Calibri" panose="020F0502020204030204" pitchFamily="34" charset="0"/>
              </a:rPr>
              <a:t>The output dataset when running with </a:t>
            </a:r>
            <a:r>
              <a:rPr lang="en-US" altLang="zh-CN" err="1">
                <a:latin typeface="Calibri" panose="020F0502020204030204" pitchFamily="34" charset="0"/>
                <a:cs typeface="Calibri" panose="020F0502020204030204" pitchFamily="34" charset="0"/>
              </a:rPr>
              <a:t>TaintStream</a:t>
            </a:r>
            <a:endParaRPr lang="en-US">
              <a:latin typeface="Calibri" panose="020F0502020204030204" pitchFamily="34" charset="0"/>
              <a:cs typeface="Calibri" panose="020F0502020204030204" pitchFamily="34" charset="0"/>
            </a:endParaRPr>
          </a:p>
        </p:txBody>
      </p:sp>
      <p:sp>
        <p:nvSpPr>
          <p:cNvPr id="3" name="矩形 2"/>
          <p:cNvSpPr/>
          <p:nvPr/>
        </p:nvSpPr>
        <p:spPr>
          <a:xfrm>
            <a:off x="10177670" y="2246243"/>
            <a:ext cx="536713" cy="3720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6930887" y="2246242"/>
            <a:ext cx="536713" cy="3720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p:cNvSpPr/>
          <p:nvPr/>
        </p:nvSpPr>
        <p:spPr>
          <a:xfrm>
            <a:off x="8605630" y="2246241"/>
            <a:ext cx="536713" cy="3720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11481353" y="2246240"/>
            <a:ext cx="536713" cy="37201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1772104653"/>
      </p:ext>
    </p:extLst>
  </p:cSld>
  <p:clrMapOvr>
    <a:masterClrMapping/>
  </p:clrMapOvr>
  <mc:AlternateContent xmlns:mc="http://schemas.openxmlformats.org/markup-compatibility/2006" xmlns:p14="http://schemas.microsoft.com/office/powerpoint/2010/main">
    <mc:Choice Requires="p14">
      <p:transition spd="slow" p14:dur="2000" advTm="21372"/>
    </mc:Choice>
    <mc:Fallback xmlns="">
      <p:transition spd="slow" advTm="2137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11" grpId="0" animBg="1"/>
      <p:bldP spid="1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38CA5-1909-432C-96EB-F97D0A550EA9}"/>
              </a:ext>
            </a:extLst>
          </p:cNvPr>
          <p:cNvSpPr>
            <a:spLocks noGrp="1"/>
          </p:cNvSpPr>
          <p:nvPr>
            <p:ph type="title"/>
          </p:nvPr>
        </p:nvSpPr>
        <p:spPr/>
        <p:txBody>
          <a:bodyPr/>
          <a:lstStyle/>
          <a:p>
            <a:r>
              <a:rPr lang="en-US" altLang="zh-CN">
                <a:latin typeface="+mn-lt"/>
              </a:rPr>
              <a:t>Experiment setup</a:t>
            </a:r>
            <a:endParaRPr lang="zh-CN" altLang="en-US">
              <a:latin typeface="+mn-lt"/>
            </a:endParaRPr>
          </a:p>
        </p:txBody>
      </p:sp>
      <p:sp>
        <p:nvSpPr>
          <p:cNvPr id="7" name="内容占位符 2">
            <a:extLst>
              <a:ext uri="{FF2B5EF4-FFF2-40B4-BE49-F238E27FC236}">
                <a16:creationId xmlns:a16="http://schemas.microsoft.com/office/drawing/2014/main" id="{FD93C06E-254D-4494-9C53-FE59EE7A8D83}"/>
              </a:ext>
            </a:extLst>
          </p:cNvPr>
          <p:cNvSpPr>
            <a:spLocks noGrp="1"/>
          </p:cNvSpPr>
          <p:nvPr>
            <p:ph idx="1"/>
          </p:nvPr>
        </p:nvSpPr>
        <p:spPr>
          <a:xfrm>
            <a:off x="838200" y="1825625"/>
            <a:ext cx="10515600" cy="4351338"/>
          </a:xfrm>
        </p:spPr>
        <p:txBody>
          <a:bodyPr>
            <a:normAutofit/>
          </a:bodyPr>
          <a:lstStyle/>
          <a:p>
            <a:r>
              <a:rPr lang="en-US" altLang="zh-CN" dirty="0">
                <a:latin typeface="Calibri" panose="020F0502020204030204" pitchFamily="34" charset="0"/>
                <a:cs typeface="Calibri" panose="020F0502020204030204" pitchFamily="34" charset="0"/>
              </a:rPr>
              <a:t>Query scripts: 7 real-world scripts and 33 self-built scripts</a:t>
            </a:r>
          </a:p>
          <a:p>
            <a:r>
              <a:rPr lang="en-US" altLang="zh-CN" dirty="0">
                <a:latin typeface="Calibri" panose="020F0502020204030204" pitchFamily="34" charset="0"/>
                <a:cs typeface="Calibri" panose="020F0502020204030204" pitchFamily="34" charset="0"/>
              </a:rPr>
              <a:t>Baseline: </a:t>
            </a:r>
            <a:r>
              <a:rPr lang="en-US" altLang="zh-CN" dirty="0" err="1">
                <a:latin typeface="Calibri" panose="020F0502020204030204" pitchFamily="34" charset="0"/>
                <a:cs typeface="Calibri" panose="020F0502020204030204" pitchFamily="34" charset="0"/>
              </a:rPr>
              <a:t>PlanAnlyzer</a:t>
            </a:r>
            <a:r>
              <a:rPr lang="en-US" altLang="zh-CN" dirty="0">
                <a:latin typeface="Calibri" panose="020F0502020204030204" pitchFamily="34" charset="0"/>
                <a:cs typeface="Calibri" panose="020F0502020204030204" pitchFamily="34" charset="0"/>
              </a:rPr>
              <a:t>, </a:t>
            </a:r>
            <a:r>
              <a:rPr lang="en-US" altLang="zh-CN" dirty="0" err="1">
                <a:latin typeface="Calibri" panose="020F0502020204030204" pitchFamily="34" charset="0"/>
                <a:cs typeface="Calibri" panose="020F0502020204030204" pitchFamily="34" charset="0"/>
              </a:rPr>
              <a:t>PySa</a:t>
            </a:r>
            <a:r>
              <a:rPr lang="en-US" altLang="zh-CN" dirty="0">
                <a:latin typeface="Calibri" panose="020F0502020204030204" pitchFamily="34" charset="0"/>
                <a:cs typeface="Calibri" panose="020F0502020204030204" pitchFamily="34" charset="0"/>
              </a:rPr>
              <a:t> (SOTA static analyzers)</a:t>
            </a:r>
          </a:p>
          <a:p>
            <a:r>
              <a:rPr lang="en-US" altLang="zh-CN" dirty="0">
                <a:latin typeface="Calibri" panose="020F0502020204030204" pitchFamily="34" charset="0"/>
                <a:cs typeface="Calibri" panose="020F0502020204030204" pitchFamily="34" charset="0"/>
              </a:rPr>
              <a:t>Environment: 4-node cluster</a:t>
            </a:r>
          </a:p>
          <a:p>
            <a:r>
              <a:rPr lang="en-US" altLang="zh-CN" dirty="0">
                <a:latin typeface="Calibri" panose="020F0502020204030204" pitchFamily="34" charset="0"/>
                <a:cs typeface="Calibri" panose="020F0502020204030204" pitchFamily="34" charset="0"/>
              </a:rPr>
              <a:t>Metrics:</a:t>
            </a:r>
          </a:p>
          <a:p>
            <a:pPr lvl="1"/>
            <a:r>
              <a:rPr lang="en-US" altLang="zh-CN" dirty="0">
                <a:latin typeface="Calibri" panose="020F0502020204030204" pitchFamily="34" charset="0"/>
                <a:cs typeface="Calibri" panose="020F0502020204030204" pitchFamily="34" charset="0"/>
              </a:rPr>
              <a:t>precision, recall</a:t>
            </a:r>
          </a:p>
          <a:p>
            <a:pPr lvl="1"/>
            <a:r>
              <a:rPr lang="en-US" altLang="zh-CN" dirty="0">
                <a:latin typeface="Calibri" panose="020F0502020204030204" pitchFamily="34" charset="0"/>
                <a:cs typeface="Calibri" panose="020F0502020204030204" pitchFamily="34" charset="0"/>
              </a:rPr>
              <a:t>running time, storage overhead</a:t>
            </a:r>
          </a:p>
        </p:txBody>
      </p:sp>
    </p:spTree>
    <p:extLst>
      <p:ext uri="{BB962C8B-B14F-4D97-AF65-F5344CB8AC3E}">
        <p14:creationId xmlns:p14="http://schemas.microsoft.com/office/powerpoint/2010/main" val="914374543"/>
      </p:ext>
    </p:extLst>
  </p:cSld>
  <p:clrMapOvr>
    <a:masterClrMapping/>
  </p:clrMapOvr>
  <mc:AlternateContent xmlns:mc="http://schemas.openxmlformats.org/markup-compatibility/2006" xmlns:p14="http://schemas.microsoft.com/office/powerpoint/2010/main">
    <mc:Choice Requires="p14">
      <p:transition spd="slow" p14:dur="2000" advTm="15912"/>
    </mc:Choice>
    <mc:Fallback xmlns="">
      <p:transition spd="slow" advTm="1591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38CA5-1909-432C-96EB-F97D0A550EA9}"/>
              </a:ext>
            </a:extLst>
          </p:cNvPr>
          <p:cNvSpPr>
            <a:spLocks noGrp="1"/>
          </p:cNvSpPr>
          <p:nvPr>
            <p:ph type="title"/>
          </p:nvPr>
        </p:nvSpPr>
        <p:spPr/>
        <p:txBody>
          <a:bodyPr/>
          <a:lstStyle/>
          <a:p>
            <a:r>
              <a:rPr lang="en-US" altLang="zh-CN">
                <a:latin typeface="+mn-lt"/>
              </a:rPr>
              <a:t>Accuracy</a:t>
            </a:r>
            <a:endParaRPr lang="zh-CN" altLang="en-US">
              <a:latin typeface="+mn-lt"/>
            </a:endParaRPr>
          </a:p>
        </p:txBody>
      </p:sp>
      <p:pic>
        <p:nvPicPr>
          <p:cNvPr id="5" name="图片 4"/>
          <p:cNvPicPr>
            <a:picLocks noChangeAspect="1"/>
          </p:cNvPicPr>
          <p:nvPr/>
        </p:nvPicPr>
        <p:blipFill>
          <a:blip r:embed="rId3"/>
          <a:stretch>
            <a:fillRect/>
          </a:stretch>
        </p:blipFill>
        <p:spPr>
          <a:xfrm>
            <a:off x="493643" y="1364974"/>
            <a:ext cx="5803072" cy="5270776"/>
          </a:xfrm>
          <a:prstGeom prst="rect">
            <a:avLst/>
          </a:prstGeom>
        </p:spPr>
      </p:pic>
      <p:pic>
        <p:nvPicPr>
          <p:cNvPr id="6" name="图片 5"/>
          <p:cNvPicPr>
            <a:picLocks noChangeAspect="1"/>
          </p:cNvPicPr>
          <p:nvPr/>
        </p:nvPicPr>
        <p:blipFill>
          <a:blip r:embed="rId4"/>
          <a:stretch>
            <a:fillRect/>
          </a:stretch>
        </p:blipFill>
        <p:spPr>
          <a:xfrm>
            <a:off x="6531218" y="2276475"/>
            <a:ext cx="5313740" cy="3447774"/>
          </a:xfrm>
          <a:prstGeom prst="rect">
            <a:avLst/>
          </a:prstGeom>
        </p:spPr>
      </p:pic>
      <p:sp>
        <p:nvSpPr>
          <p:cNvPr id="7" name="矩形 6"/>
          <p:cNvSpPr/>
          <p:nvPr/>
        </p:nvSpPr>
        <p:spPr>
          <a:xfrm>
            <a:off x="5109370" y="625870"/>
            <a:ext cx="4831772" cy="523220"/>
          </a:xfrm>
          <a:prstGeom prst="rect">
            <a:avLst/>
          </a:prstGeom>
        </p:spPr>
        <p:txBody>
          <a:bodyPr wrap="none">
            <a:spAutoFit/>
          </a:bodyPr>
          <a:lstStyle/>
          <a:p>
            <a:r>
              <a:rPr lang="hr-HR" altLang="zh-CN" sz="2800" b="1" dirty="0">
                <a:solidFill>
                  <a:schemeClr val="accent5"/>
                </a:solidFill>
                <a:latin typeface="Candara" charset="0"/>
                <a:ea typeface="Candara" charset="0"/>
                <a:cs typeface="Candara" charset="0"/>
              </a:rPr>
              <a:t>93.0% </a:t>
            </a:r>
            <a:r>
              <a:rPr lang="hr-HR" altLang="zh-CN" sz="2800" b="1" dirty="0" err="1">
                <a:solidFill>
                  <a:schemeClr val="accent5"/>
                </a:solidFill>
                <a:latin typeface="Candara" charset="0"/>
                <a:ea typeface="Candara" charset="0"/>
                <a:cs typeface="Candara" charset="0"/>
              </a:rPr>
              <a:t>precision</a:t>
            </a:r>
            <a:r>
              <a:rPr lang="hr-HR" altLang="zh-CN" sz="2800" b="1" dirty="0">
                <a:solidFill>
                  <a:schemeClr val="accent5"/>
                </a:solidFill>
                <a:latin typeface="Candara" charset="0"/>
                <a:ea typeface="Candara" charset="0"/>
                <a:cs typeface="Candara" charset="0"/>
              </a:rPr>
              <a:t> </a:t>
            </a:r>
            <a:r>
              <a:rPr lang="hr-HR" altLang="zh-CN" sz="2800" b="1" dirty="0" err="1">
                <a:solidFill>
                  <a:schemeClr val="accent5"/>
                </a:solidFill>
                <a:latin typeface="Candara" charset="0"/>
                <a:ea typeface="Candara" charset="0"/>
                <a:cs typeface="Candara" charset="0"/>
              </a:rPr>
              <a:t>and</a:t>
            </a:r>
            <a:r>
              <a:rPr lang="hr-HR" altLang="zh-CN" sz="2800" b="1" dirty="0">
                <a:solidFill>
                  <a:schemeClr val="accent5"/>
                </a:solidFill>
                <a:latin typeface="Candara" charset="0"/>
                <a:ea typeface="Candara" charset="0"/>
                <a:cs typeface="Candara" charset="0"/>
              </a:rPr>
              <a:t> 100% </a:t>
            </a:r>
            <a:r>
              <a:rPr lang="hr-HR" altLang="zh-CN" sz="2800" b="1" dirty="0" err="1">
                <a:solidFill>
                  <a:schemeClr val="accent5"/>
                </a:solidFill>
                <a:latin typeface="Candara" charset="0"/>
                <a:ea typeface="Candara" charset="0"/>
                <a:cs typeface="Candara" charset="0"/>
              </a:rPr>
              <a:t>recall</a:t>
            </a:r>
            <a:endParaRPr lang="zh-CN" altLang="en-US" sz="2800" dirty="0">
              <a:solidFill>
                <a:schemeClr val="accent5"/>
              </a:solidFill>
            </a:endParaRPr>
          </a:p>
        </p:txBody>
      </p:sp>
      <p:pic>
        <p:nvPicPr>
          <p:cNvPr id="8" name="图片 7"/>
          <p:cNvPicPr>
            <a:picLocks noChangeAspect="1"/>
          </p:cNvPicPr>
          <p:nvPr/>
        </p:nvPicPr>
        <p:blipFill>
          <a:blip r:embed="rId5"/>
          <a:stretch>
            <a:fillRect/>
          </a:stretch>
        </p:blipFill>
        <p:spPr>
          <a:xfrm>
            <a:off x="4491759" y="561676"/>
            <a:ext cx="633251" cy="633251"/>
          </a:xfrm>
          <a:prstGeom prst="rect">
            <a:avLst/>
          </a:prstGeom>
        </p:spPr>
      </p:pic>
    </p:spTree>
    <p:extLst>
      <p:ext uri="{BB962C8B-B14F-4D97-AF65-F5344CB8AC3E}">
        <p14:creationId xmlns:p14="http://schemas.microsoft.com/office/powerpoint/2010/main" val="2007793993"/>
      </p:ext>
    </p:extLst>
  </p:cSld>
  <p:clrMapOvr>
    <a:masterClrMapping/>
  </p:clrMapOvr>
  <mc:AlternateContent xmlns:mc="http://schemas.openxmlformats.org/markup-compatibility/2006" xmlns:p14="http://schemas.microsoft.com/office/powerpoint/2010/main">
    <mc:Choice Requires="p14">
      <p:transition spd="slow" p14:dur="2000" advTm="34747"/>
    </mc:Choice>
    <mc:Fallback xmlns="">
      <p:transition spd="slow" advTm="3474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E38CA5-1909-432C-96EB-F97D0A550EA9}"/>
              </a:ext>
            </a:extLst>
          </p:cNvPr>
          <p:cNvSpPr>
            <a:spLocks noGrp="1"/>
          </p:cNvSpPr>
          <p:nvPr>
            <p:ph type="title"/>
          </p:nvPr>
        </p:nvSpPr>
        <p:spPr/>
        <p:txBody>
          <a:bodyPr/>
          <a:lstStyle/>
          <a:p>
            <a:r>
              <a:rPr lang="en-US" altLang="zh-CN" dirty="0">
                <a:latin typeface="+mn-lt"/>
              </a:rPr>
              <a:t>System Overhead</a:t>
            </a:r>
            <a:endParaRPr lang="zh-CN" altLang="en-US" dirty="0">
              <a:latin typeface="+mn-lt"/>
            </a:endParaRPr>
          </a:p>
        </p:txBody>
      </p:sp>
      <p:pic>
        <p:nvPicPr>
          <p:cNvPr id="3" name="图片 2"/>
          <p:cNvPicPr>
            <a:picLocks noChangeAspect="1"/>
          </p:cNvPicPr>
          <p:nvPr/>
        </p:nvPicPr>
        <p:blipFill>
          <a:blip r:embed="rId3"/>
          <a:stretch>
            <a:fillRect/>
          </a:stretch>
        </p:blipFill>
        <p:spPr>
          <a:xfrm>
            <a:off x="71770" y="1899540"/>
            <a:ext cx="5807036" cy="3793306"/>
          </a:xfrm>
          <a:prstGeom prst="rect">
            <a:avLst/>
          </a:prstGeom>
        </p:spPr>
      </p:pic>
      <p:sp>
        <p:nvSpPr>
          <p:cNvPr id="5" name="矩形 4"/>
          <p:cNvSpPr/>
          <p:nvPr/>
        </p:nvSpPr>
        <p:spPr>
          <a:xfrm>
            <a:off x="984636" y="5779958"/>
            <a:ext cx="4515980" cy="523220"/>
          </a:xfrm>
          <a:prstGeom prst="rect">
            <a:avLst/>
          </a:prstGeom>
        </p:spPr>
        <p:txBody>
          <a:bodyPr wrap="none">
            <a:spAutoFit/>
          </a:bodyPr>
          <a:lstStyle/>
          <a:p>
            <a:r>
              <a:rPr lang="hr-HR" altLang="zh-CN" sz="2800" b="1">
                <a:solidFill>
                  <a:schemeClr val="accent5"/>
                </a:solidFill>
                <a:latin typeface="Candara" charset="0"/>
                <a:ea typeface="Candara" charset="0"/>
                <a:cs typeface="Candara" charset="0"/>
              </a:rPr>
              <a:t>12.7% running</a:t>
            </a:r>
            <a:r>
              <a:rPr lang="en-US" altLang="zh-CN" sz="2800" b="1">
                <a:solidFill>
                  <a:schemeClr val="accent5"/>
                </a:solidFill>
                <a:latin typeface="Candara" charset="0"/>
                <a:ea typeface="Candara" charset="0"/>
                <a:cs typeface="Candara" charset="0"/>
              </a:rPr>
              <a:t> time</a:t>
            </a:r>
            <a:r>
              <a:rPr lang="hr-HR" altLang="zh-CN" sz="2800" b="1">
                <a:solidFill>
                  <a:schemeClr val="accent5"/>
                </a:solidFill>
                <a:latin typeface="Candara" charset="0"/>
                <a:ea typeface="Candara" charset="0"/>
                <a:cs typeface="Candara" charset="0"/>
              </a:rPr>
              <a:t> overhead</a:t>
            </a:r>
            <a:endParaRPr lang="zh-CN" altLang="en-US" sz="2800">
              <a:solidFill>
                <a:schemeClr val="accent5"/>
              </a:solidFill>
            </a:endParaRPr>
          </a:p>
        </p:txBody>
      </p:sp>
      <p:pic>
        <p:nvPicPr>
          <p:cNvPr id="6" name="图片 5"/>
          <p:cNvPicPr>
            <a:picLocks noChangeAspect="1"/>
          </p:cNvPicPr>
          <p:nvPr/>
        </p:nvPicPr>
        <p:blipFill>
          <a:blip r:embed="rId4"/>
          <a:stretch>
            <a:fillRect/>
          </a:stretch>
        </p:blipFill>
        <p:spPr>
          <a:xfrm>
            <a:off x="488945" y="5724943"/>
            <a:ext cx="633251" cy="633251"/>
          </a:xfrm>
          <a:prstGeom prst="rect">
            <a:avLst/>
          </a:prstGeom>
        </p:spPr>
      </p:pic>
      <p:pic>
        <p:nvPicPr>
          <p:cNvPr id="4" name="图片 7">
            <a:extLst>
              <a:ext uri="{FF2B5EF4-FFF2-40B4-BE49-F238E27FC236}">
                <a16:creationId xmlns:a16="http://schemas.microsoft.com/office/drawing/2014/main" id="{13C27306-B541-409A-B77C-5A53C9502D17}"/>
              </a:ext>
            </a:extLst>
          </p:cNvPr>
          <p:cNvPicPr>
            <a:picLocks noChangeAspect="1"/>
          </p:cNvPicPr>
          <p:nvPr/>
        </p:nvPicPr>
        <p:blipFill>
          <a:blip r:embed="rId5"/>
          <a:stretch>
            <a:fillRect/>
          </a:stretch>
        </p:blipFill>
        <p:spPr>
          <a:xfrm>
            <a:off x="6007474" y="2393132"/>
            <a:ext cx="6112756" cy="2071735"/>
          </a:xfrm>
          <a:prstGeom prst="rect">
            <a:avLst/>
          </a:prstGeom>
        </p:spPr>
      </p:pic>
      <p:sp>
        <p:nvSpPr>
          <p:cNvPr id="10" name="矩形 3">
            <a:extLst>
              <a:ext uri="{FF2B5EF4-FFF2-40B4-BE49-F238E27FC236}">
                <a16:creationId xmlns:a16="http://schemas.microsoft.com/office/drawing/2014/main" id="{3E58ECB3-7061-42FA-98AE-29E1F614314C}"/>
              </a:ext>
            </a:extLst>
          </p:cNvPr>
          <p:cNvSpPr/>
          <p:nvPr/>
        </p:nvSpPr>
        <p:spPr>
          <a:xfrm>
            <a:off x="7454094" y="5789137"/>
            <a:ext cx="3970117" cy="523220"/>
          </a:xfrm>
          <a:prstGeom prst="rect">
            <a:avLst/>
          </a:prstGeom>
        </p:spPr>
        <p:txBody>
          <a:bodyPr wrap="square">
            <a:spAutoFit/>
          </a:bodyPr>
          <a:lstStyle/>
          <a:p>
            <a:r>
              <a:rPr lang="hr-HR" altLang="zh-CN" sz="2800" b="1">
                <a:solidFill>
                  <a:schemeClr val="accent5"/>
                </a:solidFill>
                <a:latin typeface="Candara" charset="0"/>
                <a:ea typeface="Candara" charset="0"/>
                <a:cs typeface="Candara" charset="0"/>
              </a:rPr>
              <a:t>2.06% </a:t>
            </a:r>
            <a:r>
              <a:rPr lang="en-US" altLang="zh-CN" sz="2800" b="1">
                <a:solidFill>
                  <a:schemeClr val="accent5"/>
                </a:solidFill>
                <a:latin typeface="Candara" charset="0"/>
                <a:ea typeface="Candara" charset="0"/>
                <a:cs typeface="Candara" charset="0"/>
              </a:rPr>
              <a:t>storage</a:t>
            </a:r>
            <a:r>
              <a:rPr lang="hr-HR" altLang="zh-CN" sz="2800" b="1">
                <a:solidFill>
                  <a:schemeClr val="accent5"/>
                </a:solidFill>
                <a:latin typeface="Candara" charset="0"/>
                <a:ea typeface="Candara" charset="0"/>
                <a:cs typeface="Candara" charset="0"/>
              </a:rPr>
              <a:t> overhea</a:t>
            </a:r>
            <a:r>
              <a:rPr lang="en-US" altLang="zh-CN" sz="2800" b="1">
                <a:solidFill>
                  <a:schemeClr val="accent5"/>
                </a:solidFill>
                <a:latin typeface="Candara" charset="0"/>
                <a:ea typeface="Candara" charset="0"/>
                <a:cs typeface="Candara" charset="0"/>
              </a:rPr>
              <a:t>d</a:t>
            </a:r>
            <a:endParaRPr lang="zh-CN" altLang="en-US" sz="2800">
              <a:solidFill>
                <a:schemeClr val="accent5"/>
              </a:solidFill>
            </a:endParaRPr>
          </a:p>
        </p:txBody>
      </p:sp>
      <p:pic>
        <p:nvPicPr>
          <p:cNvPr id="12" name="图片 4">
            <a:extLst>
              <a:ext uri="{FF2B5EF4-FFF2-40B4-BE49-F238E27FC236}">
                <a16:creationId xmlns:a16="http://schemas.microsoft.com/office/drawing/2014/main" id="{7DB171F7-CFD2-4EFC-B8B2-EC087E9F804C}"/>
              </a:ext>
            </a:extLst>
          </p:cNvPr>
          <p:cNvPicPr>
            <a:picLocks noChangeAspect="1"/>
          </p:cNvPicPr>
          <p:nvPr/>
        </p:nvPicPr>
        <p:blipFill>
          <a:blip r:embed="rId4"/>
          <a:stretch>
            <a:fillRect/>
          </a:stretch>
        </p:blipFill>
        <p:spPr>
          <a:xfrm>
            <a:off x="6909266" y="5724943"/>
            <a:ext cx="633251" cy="633251"/>
          </a:xfrm>
          <a:prstGeom prst="rect">
            <a:avLst/>
          </a:prstGeom>
        </p:spPr>
      </p:pic>
    </p:spTree>
    <p:extLst>
      <p:ext uri="{BB962C8B-B14F-4D97-AF65-F5344CB8AC3E}">
        <p14:creationId xmlns:p14="http://schemas.microsoft.com/office/powerpoint/2010/main" val="1279436998"/>
      </p:ext>
    </p:extLst>
  </p:cSld>
  <p:clrMapOvr>
    <a:masterClrMapping/>
  </p:clrMapOvr>
  <mc:AlternateContent xmlns:mc="http://schemas.openxmlformats.org/markup-compatibility/2006" xmlns:p14="http://schemas.microsoft.com/office/powerpoint/2010/main">
    <mc:Choice Requires="p14">
      <p:transition spd="slow" p14:dur="2000" advTm="9440"/>
    </mc:Choice>
    <mc:Fallback xmlns="">
      <p:transition spd="slow" advTm="944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AC82905F-8F46-3E49-B265-4B881A129123}"/>
              </a:ext>
            </a:extLst>
          </p:cNvPr>
          <p:cNvSpPr txBox="1">
            <a:spLocks/>
          </p:cNvSpPr>
          <p:nvPr/>
        </p:nvSpPr>
        <p:spPr>
          <a:xfrm>
            <a:off x="473446" y="262315"/>
            <a:ext cx="1124510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i="0" kern="1200">
                <a:solidFill>
                  <a:srgbClr val="C00000"/>
                </a:solidFill>
                <a:latin typeface="Candara" panose="020E0502030303020204" pitchFamily="34" charset="0"/>
                <a:ea typeface="+mj-ea"/>
                <a:cs typeface="+mj-cs"/>
              </a:defRPr>
            </a:lvl1pPr>
          </a:lstStyle>
          <a:p>
            <a:r>
              <a:rPr lang="en-US" altLang="zh-CN" sz="4000" dirty="0">
                <a:solidFill>
                  <a:schemeClr val="tx1"/>
                </a:solidFill>
                <a:latin typeface="+mn-lt"/>
              </a:rPr>
              <a:t>Take Away</a:t>
            </a:r>
          </a:p>
        </p:txBody>
      </p:sp>
      <p:sp>
        <p:nvSpPr>
          <p:cNvPr id="2" name="内容占位符 1"/>
          <p:cNvSpPr>
            <a:spLocks noGrp="1"/>
          </p:cNvSpPr>
          <p:nvPr>
            <p:ph idx="1"/>
          </p:nvPr>
        </p:nvSpPr>
        <p:spPr/>
        <p:txBody>
          <a:bodyPr/>
          <a:lstStyle/>
          <a:p>
            <a:r>
              <a:rPr lang="en-US" altLang="zh-CN" dirty="0"/>
              <a:t>Light-weight fine-grained taint tracking for big data platforms</a:t>
            </a:r>
          </a:p>
          <a:p>
            <a:r>
              <a:rPr lang="en-US" altLang="zh-CN" dirty="0"/>
              <a:t>Various privacy management tasks with little overhead</a:t>
            </a:r>
          </a:p>
          <a:p>
            <a:r>
              <a:rPr lang="en-US" altLang="zh-CN" dirty="0"/>
              <a:t>With no changes to the system and developers</a:t>
            </a:r>
          </a:p>
        </p:txBody>
      </p:sp>
      <p:pic>
        <p:nvPicPr>
          <p:cNvPr id="3" name="图片 2"/>
          <p:cNvPicPr>
            <a:picLocks noChangeAspect="1"/>
          </p:cNvPicPr>
          <p:nvPr/>
        </p:nvPicPr>
        <p:blipFill>
          <a:blip r:embed="rId3"/>
          <a:stretch>
            <a:fillRect/>
          </a:stretch>
        </p:blipFill>
        <p:spPr>
          <a:xfrm>
            <a:off x="7801830" y="5379763"/>
            <a:ext cx="580218" cy="580218"/>
          </a:xfrm>
          <a:prstGeom prst="rect">
            <a:avLst/>
          </a:prstGeom>
        </p:spPr>
      </p:pic>
      <p:sp>
        <p:nvSpPr>
          <p:cNvPr id="16" name="矩形 15"/>
          <p:cNvSpPr/>
          <p:nvPr/>
        </p:nvSpPr>
        <p:spPr>
          <a:xfrm>
            <a:off x="1436385" y="3712713"/>
            <a:ext cx="2722220" cy="1015663"/>
          </a:xfrm>
          <a:prstGeom prst="rect">
            <a:avLst/>
          </a:prstGeom>
        </p:spPr>
        <p:txBody>
          <a:bodyPr wrap="none">
            <a:spAutoFit/>
          </a:bodyPr>
          <a:lstStyle/>
          <a:p>
            <a:r>
              <a:rPr lang="en-US" altLang="zh-CN" sz="6000" b="1" dirty="0">
                <a:solidFill>
                  <a:schemeClr val="accent3"/>
                </a:solidFill>
                <a:latin typeface="Candara" charset="0"/>
                <a:ea typeface="Candara" charset="0"/>
                <a:cs typeface="Candara" charset="0"/>
              </a:rPr>
              <a:t>Thanks!</a:t>
            </a:r>
            <a:endParaRPr lang="zh-CN" altLang="en-US" sz="6000" dirty="0">
              <a:solidFill>
                <a:schemeClr val="accent3"/>
              </a:solidFill>
            </a:endParaRPr>
          </a:p>
        </p:txBody>
      </p:sp>
      <p:sp>
        <p:nvSpPr>
          <p:cNvPr id="22" name="矩形 21"/>
          <p:cNvSpPr/>
          <p:nvPr/>
        </p:nvSpPr>
        <p:spPr>
          <a:xfrm>
            <a:off x="5328343" y="3805045"/>
            <a:ext cx="6451638" cy="830997"/>
          </a:xfrm>
          <a:prstGeom prst="rect">
            <a:avLst/>
          </a:prstGeom>
        </p:spPr>
        <p:txBody>
          <a:bodyPr wrap="none">
            <a:spAutoFit/>
          </a:bodyPr>
          <a:lstStyle/>
          <a:p>
            <a:r>
              <a:rPr lang="en-US" altLang="zh-CN" sz="2400" b="1" dirty="0">
                <a:solidFill>
                  <a:srgbClr val="C00000"/>
                </a:solidFill>
                <a:latin typeface="Candara" charset="0"/>
                <a:ea typeface="Candara" charset="0"/>
                <a:cs typeface="Candara" charset="0"/>
              </a:rPr>
              <a:t>Data and framework:</a:t>
            </a:r>
          </a:p>
          <a:p>
            <a:r>
              <a:rPr lang="en-US" altLang="zh-CN" sz="2400" b="1" dirty="0">
                <a:latin typeface="Candara" charset="0"/>
                <a:ea typeface="Candara" charset="0"/>
                <a:cs typeface="Candara" charset="0"/>
                <a:hlinkClick r:id="rId4"/>
              </a:rPr>
              <a:t>https://github.com/PrivacyStreams/TaintStream</a:t>
            </a:r>
            <a:endParaRPr lang="zh-CN" altLang="en-US" sz="2400" dirty="0"/>
          </a:p>
        </p:txBody>
      </p:sp>
      <p:pic>
        <p:nvPicPr>
          <p:cNvPr id="24" name="图片 23">
            <a:extLst>
              <a:ext uri="{FF2B5EF4-FFF2-40B4-BE49-F238E27FC236}">
                <a16:creationId xmlns:a16="http://schemas.microsoft.com/office/drawing/2014/main" id="{6F6AF54E-E43C-6643-ABBA-7096ED4CCA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187" y="5257774"/>
            <a:ext cx="2735299" cy="769570"/>
          </a:xfrm>
          <a:prstGeom prst="rect">
            <a:avLst/>
          </a:prstGeom>
        </p:spPr>
      </p:pic>
      <p:pic>
        <p:nvPicPr>
          <p:cNvPr id="25" name="图片 24"/>
          <p:cNvPicPr>
            <a:picLocks noChangeAspect="1"/>
          </p:cNvPicPr>
          <p:nvPr/>
        </p:nvPicPr>
        <p:blipFill rotWithShape="1">
          <a:blip r:embed="rId6"/>
          <a:srcRect t="23142" b="23249"/>
          <a:stretch/>
        </p:blipFill>
        <p:spPr>
          <a:xfrm>
            <a:off x="4465131" y="5278170"/>
            <a:ext cx="2552054" cy="769571"/>
          </a:xfrm>
          <a:prstGeom prst="rect">
            <a:avLst/>
          </a:prstGeom>
        </p:spPr>
      </p:pic>
      <p:sp>
        <p:nvSpPr>
          <p:cNvPr id="11" name="矩形 10"/>
          <p:cNvSpPr/>
          <p:nvPr/>
        </p:nvSpPr>
        <p:spPr>
          <a:xfrm>
            <a:off x="8488478" y="5432124"/>
            <a:ext cx="3717684" cy="461665"/>
          </a:xfrm>
          <a:prstGeom prst="rect">
            <a:avLst/>
          </a:prstGeom>
        </p:spPr>
        <p:txBody>
          <a:bodyPr wrap="none">
            <a:spAutoFit/>
          </a:bodyPr>
          <a:lstStyle/>
          <a:p>
            <a:r>
              <a:rPr lang="en-US" altLang="zh-CN" sz="2400" b="1" dirty="0">
                <a:latin typeface="Candara" charset="0"/>
                <a:ea typeface="Candara" charset="0"/>
                <a:cs typeface="Candara" charset="0"/>
              </a:rPr>
              <a:t>yangchengxu@pku.edu.cn</a:t>
            </a:r>
            <a:endParaRPr lang="zh-CN" altLang="en-US" sz="2400" dirty="0"/>
          </a:p>
        </p:txBody>
      </p:sp>
    </p:spTree>
    <p:extLst>
      <p:ext uri="{BB962C8B-B14F-4D97-AF65-F5344CB8AC3E}">
        <p14:creationId xmlns:p14="http://schemas.microsoft.com/office/powerpoint/2010/main" val="942879228"/>
      </p:ext>
    </p:extLst>
  </p:cSld>
  <p:clrMapOvr>
    <a:masterClrMapping/>
  </p:clrMapOvr>
  <mc:AlternateContent xmlns:mc="http://schemas.openxmlformats.org/markup-compatibility/2006" xmlns:p14="http://schemas.microsoft.com/office/powerpoint/2010/main">
    <mc:Choice Requires="p14">
      <p:transition spd="slow" p14:dur="2000" advTm="25534"/>
    </mc:Choice>
    <mc:Fallback xmlns="">
      <p:transition spd="slow" advTm="2553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Arrow: Right 29">
            <a:extLst>
              <a:ext uri="{FF2B5EF4-FFF2-40B4-BE49-F238E27FC236}">
                <a16:creationId xmlns:a16="http://schemas.microsoft.com/office/drawing/2014/main" id="{AE0822E7-B5F6-4A51-81AA-A3F78C67534E}"/>
              </a:ext>
            </a:extLst>
          </p:cNvPr>
          <p:cNvSpPr/>
          <p:nvPr/>
        </p:nvSpPr>
        <p:spPr>
          <a:xfrm rot="5400000">
            <a:off x="5234719" y="3017696"/>
            <a:ext cx="1083695" cy="462271"/>
          </a:xfrm>
          <a:prstGeom prst="rightArrow">
            <a:avLst/>
          </a:prstGeom>
          <a:noFill/>
          <a:ln w="9525"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2" name="标题 1">
            <a:extLst>
              <a:ext uri="{FF2B5EF4-FFF2-40B4-BE49-F238E27FC236}">
                <a16:creationId xmlns:a16="http://schemas.microsoft.com/office/drawing/2014/main" id="{9C8C5FAD-1511-4B2C-BBE1-C229AE85486B}"/>
              </a:ext>
            </a:extLst>
          </p:cNvPr>
          <p:cNvSpPr>
            <a:spLocks noGrp="1"/>
          </p:cNvSpPr>
          <p:nvPr>
            <p:ph type="title"/>
          </p:nvPr>
        </p:nvSpPr>
        <p:spPr/>
        <p:txBody>
          <a:bodyPr>
            <a:normAutofit/>
          </a:bodyPr>
          <a:lstStyle/>
          <a:p>
            <a:r>
              <a:rPr lang="en-US" altLang="zh-CN" sz="4000" dirty="0">
                <a:latin typeface="+mn-lt"/>
              </a:rPr>
              <a:t>P</a:t>
            </a:r>
            <a:r>
              <a:rPr lang="en-US" sz="4000" dirty="0">
                <a:latin typeface="+mn-lt"/>
              </a:rPr>
              <a:t>rivacy Compliance in Big Data Platforms</a:t>
            </a:r>
            <a:endParaRPr lang="en-US" altLang="zh-CN" sz="4000" dirty="0">
              <a:latin typeface="+mn-lt"/>
              <a:cs typeface="Calibri" panose="020F0502020204030204" pitchFamily="34" charset="0"/>
            </a:endParaRPr>
          </a:p>
        </p:txBody>
      </p:sp>
      <p:pic>
        <p:nvPicPr>
          <p:cNvPr id="9" name="Graphic 8" descr="Scientist">
            <a:extLst>
              <a:ext uri="{FF2B5EF4-FFF2-40B4-BE49-F238E27FC236}">
                <a16:creationId xmlns:a16="http://schemas.microsoft.com/office/drawing/2014/main" id="{4160759A-BA73-4DCD-B3A5-620C58D8C53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68566" y="5218764"/>
            <a:ext cx="914400" cy="914400"/>
          </a:xfrm>
          <a:prstGeom prst="rect">
            <a:avLst/>
          </a:prstGeom>
        </p:spPr>
      </p:pic>
      <p:sp>
        <p:nvSpPr>
          <p:cNvPr id="11" name="TextBox 10">
            <a:extLst>
              <a:ext uri="{FF2B5EF4-FFF2-40B4-BE49-F238E27FC236}">
                <a16:creationId xmlns:a16="http://schemas.microsoft.com/office/drawing/2014/main" id="{7A772A5B-01AC-42ED-B41F-524104064076}"/>
              </a:ext>
            </a:extLst>
          </p:cNvPr>
          <p:cNvSpPr txBox="1"/>
          <p:nvPr/>
        </p:nvSpPr>
        <p:spPr>
          <a:xfrm>
            <a:off x="4550602" y="2094736"/>
            <a:ext cx="2734574" cy="400110"/>
          </a:xfrm>
          <a:prstGeom prst="rect">
            <a:avLst/>
          </a:prstGeom>
          <a:noFill/>
        </p:spPr>
        <p:txBody>
          <a:bodyPr wrap="square" rtlCol="0">
            <a:spAutoFit/>
          </a:bodyPr>
          <a:lstStyle/>
          <a:p>
            <a:pPr algn="ctr"/>
            <a:r>
              <a:rPr lang="en-US" sz="2000" b="1" dirty="0">
                <a:highlight>
                  <a:srgbClr val="FFFF00"/>
                </a:highlight>
              </a:rPr>
              <a:t>Data audit team</a:t>
            </a:r>
          </a:p>
        </p:txBody>
      </p:sp>
      <p:sp>
        <p:nvSpPr>
          <p:cNvPr id="12" name="TextBox 11">
            <a:extLst>
              <a:ext uri="{FF2B5EF4-FFF2-40B4-BE49-F238E27FC236}">
                <a16:creationId xmlns:a16="http://schemas.microsoft.com/office/drawing/2014/main" id="{271EA745-C85D-40E6-AF08-763A53E102CF}"/>
              </a:ext>
            </a:extLst>
          </p:cNvPr>
          <p:cNvSpPr txBox="1"/>
          <p:nvPr/>
        </p:nvSpPr>
        <p:spPr>
          <a:xfrm>
            <a:off x="669650" y="5964239"/>
            <a:ext cx="3455882" cy="707886"/>
          </a:xfrm>
          <a:prstGeom prst="rect">
            <a:avLst/>
          </a:prstGeom>
          <a:noFill/>
        </p:spPr>
        <p:txBody>
          <a:bodyPr wrap="none" rtlCol="0">
            <a:spAutoFit/>
          </a:bodyPr>
          <a:lstStyle/>
          <a:p>
            <a:pPr algn="ctr"/>
            <a:r>
              <a:rPr lang="en-US" sz="2000" b="1"/>
              <a:t>Data provider</a:t>
            </a:r>
            <a:br>
              <a:rPr lang="en-US" sz="2000" b="1"/>
            </a:br>
            <a:r>
              <a:rPr lang="en-US" sz="2000"/>
              <a:t>(e.g. end-users and customers)</a:t>
            </a:r>
          </a:p>
        </p:txBody>
      </p:sp>
      <p:sp>
        <p:nvSpPr>
          <p:cNvPr id="13" name="TextBox 12">
            <a:extLst>
              <a:ext uri="{FF2B5EF4-FFF2-40B4-BE49-F238E27FC236}">
                <a16:creationId xmlns:a16="http://schemas.microsoft.com/office/drawing/2014/main" id="{52958FD7-6214-4640-B8DE-9D9622EE721A}"/>
              </a:ext>
            </a:extLst>
          </p:cNvPr>
          <p:cNvSpPr txBox="1"/>
          <p:nvPr/>
        </p:nvSpPr>
        <p:spPr>
          <a:xfrm>
            <a:off x="7756413" y="5982711"/>
            <a:ext cx="3742860" cy="707886"/>
          </a:xfrm>
          <a:prstGeom prst="rect">
            <a:avLst/>
          </a:prstGeom>
          <a:noFill/>
        </p:spPr>
        <p:txBody>
          <a:bodyPr wrap="square" rtlCol="0">
            <a:spAutoFit/>
          </a:bodyPr>
          <a:lstStyle/>
          <a:p>
            <a:pPr algn="ctr"/>
            <a:r>
              <a:rPr lang="en-US" sz="2000" b="1"/>
              <a:t>Data analysts</a:t>
            </a:r>
          </a:p>
          <a:p>
            <a:pPr algn="ctr"/>
            <a:r>
              <a:rPr lang="en-US" sz="2000"/>
              <a:t>(e.g. developers and researchers)</a:t>
            </a:r>
          </a:p>
        </p:txBody>
      </p:sp>
      <p:sp>
        <p:nvSpPr>
          <p:cNvPr id="16" name="TextBox 15">
            <a:extLst>
              <a:ext uri="{FF2B5EF4-FFF2-40B4-BE49-F238E27FC236}">
                <a16:creationId xmlns:a16="http://schemas.microsoft.com/office/drawing/2014/main" id="{5687C61A-D15D-4A75-A77A-B3A1FB856B85}"/>
              </a:ext>
            </a:extLst>
          </p:cNvPr>
          <p:cNvSpPr txBox="1"/>
          <p:nvPr/>
        </p:nvSpPr>
        <p:spPr>
          <a:xfrm>
            <a:off x="1886169" y="4787283"/>
            <a:ext cx="1813562" cy="369332"/>
          </a:xfrm>
          <a:prstGeom prst="rect">
            <a:avLst/>
          </a:prstGeom>
          <a:noFill/>
        </p:spPr>
        <p:txBody>
          <a:bodyPr wrap="square" rtlCol="0">
            <a:spAutoFit/>
          </a:bodyPr>
          <a:lstStyle/>
          <a:p>
            <a:r>
              <a:rPr lang="en-US" altLang="zh-CN" b="1">
                <a:solidFill>
                  <a:schemeClr val="accent2">
                    <a:lumMod val="50000"/>
                  </a:schemeClr>
                </a:solidFill>
              </a:rPr>
              <a:t>Provide raw data</a:t>
            </a:r>
            <a:endParaRPr lang="en-US" b="1">
              <a:solidFill>
                <a:schemeClr val="accent2">
                  <a:lumMod val="50000"/>
                </a:schemeClr>
              </a:solidFill>
            </a:endParaRPr>
          </a:p>
        </p:txBody>
      </p:sp>
      <p:sp>
        <p:nvSpPr>
          <p:cNvPr id="17" name="TextBox 16">
            <a:extLst>
              <a:ext uri="{FF2B5EF4-FFF2-40B4-BE49-F238E27FC236}">
                <a16:creationId xmlns:a16="http://schemas.microsoft.com/office/drawing/2014/main" id="{F2F82711-ED87-4E3C-A844-615F57D56635}"/>
              </a:ext>
            </a:extLst>
          </p:cNvPr>
          <p:cNvSpPr txBox="1"/>
          <p:nvPr/>
        </p:nvSpPr>
        <p:spPr>
          <a:xfrm>
            <a:off x="8261274" y="4885630"/>
            <a:ext cx="3092526" cy="369332"/>
          </a:xfrm>
          <a:prstGeom prst="rect">
            <a:avLst/>
          </a:prstGeom>
          <a:noFill/>
        </p:spPr>
        <p:txBody>
          <a:bodyPr wrap="square" rtlCol="0">
            <a:spAutoFit/>
          </a:bodyPr>
          <a:lstStyle/>
          <a:p>
            <a:r>
              <a:rPr lang="en-US" altLang="zh-CN" b="1">
                <a:solidFill>
                  <a:schemeClr val="accent2">
                    <a:lumMod val="50000"/>
                  </a:schemeClr>
                </a:solidFill>
              </a:rPr>
              <a:t>Submit scripts to process data</a:t>
            </a:r>
            <a:endParaRPr lang="en-US" b="1">
              <a:solidFill>
                <a:schemeClr val="accent2">
                  <a:lumMod val="50000"/>
                </a:schemeClr>
              </a:solidFill>
            </a:endParaRPr>
          </a:p>
        </p:txBody>
      </p:sp>
      <p:graphicFrame>
        <p:nvGraphicFramePr>
          <p:cNvPr id="18" name="Table 18">
            <a:extLst>
              <a:ext uri="{FF2B5EF4-FFF2-40B4-BE49-F238E27FC236}">
                <a16:creationId xmlns:a16="http://schemas.microsoft.com/office/drawing/2014/main" id="{9559570C-DBDE-4AB0-A550-4B2057D69EFF}"/>
              </a:ext>
            </a:extLst>
          </p:cNvPr>
          <p:cNvGraphicFramePr>
            <a:graphicFrameLocks noGrp="1"/>
          </p:cNvGraphicFramePr>
          <p:nvPr>
            <p:extLst>
              <p:ext uri="{D42A27DB-BD31-4B8C-83A1-F6EECF244321}">
                <p14:modId xmlns:p14="http://schemas.microsoft.com/office/powerpoint/2010/main" val="2252232844"/>
              </p:ext>
            </p:extLst>
          </p:nvPr>
        </p:nvGraphicFramePr>
        <p:xfrm>
          <a:off x="466221" y="3090555"/>
          <a:ext cx="3216651" cy="1668310"/>
        </p:xfrm>
        <a:graphic>
          <a:graphicData uri="http://schemas.openxmlformats.org/drawingml/2006/table">
            <a:tbl>
              <a:tblPr firstRow="1" bandRow="1">
                <a:tableStyleId>{F5AB1C69-6EDB-4FF4-983F-18BD219EF322}</a:tableStyleId>
              </a:tblPr>
              <a:tblGrid>
                <a:gridCol w="752389">
                  <a:extLst>
                    <a:ext uri="{9D8B030D-6E8A-4147-A177-3AD203B41FA5}">
                      <a16:colId xmlns:a16="http://schemas.microsoft.com/office/drawing/2014/main" val="630463796"/>
                    </a:ext>
                  </a:extLst>
                </a:gridCol>
                <a:gridCol w="1392045">
                  <a:extLst>
                    <a:ext uri="{9D8B030D-6E8A-4147-A177-3AD203B41FA5}">
                      <a16:colId xmlns:a16="http://schemas.microsoft.com/office/drawing/2014/main" val="1495232691"/>
                    </a:ext>
                  </a:extLst>
                </a:gridCol>
                <a:gridCol w="1072217">
                  <a:extLst>
                    <a:ext uri="{9D8B030D-6E8A-4147-A177-3AD203B41FA5}">
                      <a16:colId xmlns:a16="http://schemas.microsoft.com/office/drawing/2014/main" val="2393708405"/>
                    </a:ext>
                  </a:extLst>
                </a:gridCol>
              </a:tblGrid>
              <a:tr h="333662">
                <a:tc>
                  <a:txBody>
                    <a:bodyPr/>
                    <a:lstStyle/>
                    <a:p>
                      <a:pPr algn="ctr"/>
                      <a:r>
                        <a:rPr lang="en-US" sz="1200"/>
                        <a:t>Name</a:t>
                      </a:r>
                    </a:p>
                  </a:txBody>
                  <a:tcPr/>
                </a:tc>
                <a:tc>
                  <a:txBody>
                    <a:bodyPr/>
                    <a:lstStyle/>
                    <a:p>
                      <a:pPr algn="ctr"/>
                      <a:r>
                        <a:rPr lang="en-US" sz="1200"/>
                        <a:t>Email</a:t>
                      </a:r>
                    </a:p>
                  </a:txBody>
                  <a:tcPr/>
                </a:tc>
                <a:tc>
                  <a:txBody>
                    <a:bodyPr/>
                    <a:lstStyle/>
                    <a:p>
                      <a:pPr algn="ctr"/>
                      <a:r>
                        <a:rPr lang="en-US" sz="1200"/>
                        <a:t>Date</a:t>
                      </a:r>
                    </a:p>
                  </a:txBody>
                  <a:tcPr/>
                </a:tc>
                <a:extLst>
                  <a:ext uri="{0D108BD9-81ED-4DB2-BD59-A6C34878D82A}">
                    <a16:rowId xmlns:a16="http://schemas.microsoft.com/office/drawing/2014/main" val="1715835079"/>
                  </a:ext>
                </a:extLst>
              </a:tr>
              <a:tr h="333662">
                <a:tc>
                  <a:txBody>
                    <a:bodyPr/>
                    <a:lstStyle/>
                    <a:p>
                      <a:pPr algn="ctr"/>
                      <a:r>
                        <a:rPr lang="en-US" sz="1200">
                          <a:solidFill>
                            <a:schemeClr val="bg2">
                              <a:lumMod val="50000"/>
                            </a:schemeClr>
                          </a:solidFill>
                        </a:rPr>
                        <a:t>Alice</a:t>
                      </a:r>
                    </a:p>
                  </a:txBody>
                  <a:tcPr/>
                </a:tc>
                <a:tc>
                  <a:txBody>
                    <a:bodyPr/>
                    <a:lstStyle/>
                    <a:p>
                      <a:pPr algn="ctr"/>
                      <a:r>
                        <a:rPr lang="en-US" sz="1200">
                          <a:solidFill>
                            <a:schemeClr val="bg2">
                              <a:lumMod val="50000"/>
                            </a:schemeClr>
                          </a:solidFill>
                        </a:rPr>
                        <a:t>Hi there, … </a:t>
                      </a:r>
                    </a:p>
                  </a:txBody>
                  <a:tcPr/>
                </a:tc>
                <a:tc>
                  <a:txBody>
                    <a:bodyPr/>
                    <a:lstStyle/>
                    <a:p>
                      <a:pPr algn="ctr"/>
                      <a:r>
                        <a:rPr lang="en-US" sz="1200">
                          <a:solidFill>
                            <a:schemeClr val="bg2">
                              <a:lumMod val="50000"/>
                            </a:schemeClr>
                          </a:solidFill>
                        </a:rPr>
                        <a:t>07/11</a:t>
                      </a:r>
                    </a:p>
                  </a:txBody>
                  <a:tcPr/>
                </a:tc>
                <a:extLst>
                  <a:ext uri="{0D108BD9-81ED-4DB2-BD59-A6C34878D82A}">
                    <a16:rowId xmlns:a16="http://schemas.microsoft.com/office/drawing/2014/main" val="1862807606"/>
                  </a:ext>
                </a:extLst>
              </a:tr>
              <a:tr h="333662">
                <a:tc>
                  <a:txBody>
                    <a:bodyPr/>
                    <a:lstStyle/>
                    <a:p>
                      <a:pPr algn="ctr"/>
                      <a:r>
                        <a:rPr lang="en-US" sz="1200">
                          <a:solidFill>
                            <a:schemeClr val="bg2">
                              <a:lumMod val="50000"/>
                            </a:schemeClr>
                          </a:solidFill>
                        </a:rPr>
                        <a:t>Bob</a:t>
                      </a:r>
                    </a:p>
                  </a:txBody>
                  <a:tcPr/>
                </a:tc>
                <a:tc>
                  <a:txBody>
                    <a:bodyPr/>
                    <a:lstStyle/>
                    <a:p>
                      <a:pPr algn="ctr"/>
                      <a:r>
                        <a:rPr lang="en-US" sz="1200">
                          <a:solidFill>
                            <a:schemeClr val="bg2">
                              <a:lumMod val="50000"/>
                            </a:schemeClr>
                          </a:solidFill>
                        </a:rPr>
                        <a:t>Let’s meet …</a:t>
                      </a:r>
                    </a:p>
                  </a:txBody>
                  <a:tcPr/>
                </a:tc>
                <a:tc>
                  <a:txBody>
                    <a:bodyPr/>
                    <a:lstStyle/>
                    <a:p>
                      <a:pPr algn="ctr"/>
                      <a:r>
                        <a:rPr lang="en-US" sz="1200">
                          <a:solidFill>
                            <a:schemeClr val="bg2">
                              <a:lumMod val="50000"/>
                            </a:schemeClr>
                          </a:solidFill>
                        </a:rPr>
                        <a:t>06/30</a:t>
                      </a:r>
                    </a:p>
                  </a:txBody>
                  <a:tcPr/>
                </a:tc>
                <a:extLst>
                  <a:ext uri="{0D108BD9-81ED-4DB2-BD59-A6C34878D82A}">
                    <a16:rowId xmlns:a16="http://schemas.microsoft.com/office/drawing/2014/main" val="3274397064"/>
                  </a:ext>
                </a:extLst>
              </a:tr>
              <a:tr h="333662">
                <a:tc>
                  <a:txBody>
                    <a:bodyPr/>
                    <a:lstStyle/>
                    <a:p>
                      <a:pPr algn="ctr"/>
                      <a:r>
                        <a:rPr lang="en-US" sz="1200">
                          <a:solidFill>
                            <a:schemeClr val="bg2">
                              <a:lumMod val="50000"/>
                            </a:schemeClr>
                          </a:solidFill>
                        </a:rPr>
                        <a:t>Clare</a:t>
                      </a:r>
                    </a:p>
                  </a:txBody>
                  <a:tcPr/>
                </a:tc>
                <a:tc>
                  <a:txBody>
                    <a:bodyPr/>
                    <a:lstStyle/>
                    <a:p>
                      <a:pPr algn="ctr"/>
                      <a:r>
                        <a:rPr lang="en-US" sz="1200">
                          <a:solidFill>
                            <a:schemeClr val="bg2">
                              <a:lumMod val="50000"/>
                            </a:schemeClr>
                          </a:solidFill>
                        </a:rPr>
                        <a:t>Dear Prof. …</a:t>
                      </a:r>
                    </a:p>
                  </a:txBody>
                  <a:tcPr/>
                </a:tc>
                <a:tc>
                  <a:txBody>
                    <a:bodyPr/>
                    <a:lstStyle/>
                    <a:p>
                      <a:pPr algn="ctr"/>
                      <a:r>
                        <a:rPr lang="en-US" sz="1200">
                          <a:solidFill>
                            <a:schemeClr val="bg2">
                              <a:lumMod val="50000"/>
                            </a:schemeClr>
                          </a:solidFill>
                        </a:rPr>
                        <a:t>06/01</a:t>
                      </a:r>
                    </a:p>
                  </a:txBody>
                  <a:tcPr/>
                </a:tc>
                <a:extLst>
                  <a:ext uri="{0D108BD9-81ED-4DB2-BD59-A6C34878D82A}">
                    <a16:rowId xmlns:a16="http://schemas.microsoft.com/office/drawing/2014/main" val="3202948063"/>
                  </a:ext>
                </a:extLst>
              </a:tr>
              <a:tr h="333662">
                <a:tc>
                  <a:txBody>
                    <a:bodyPr/>
                    <a:lstStyle/>
                    <a:p>
                      <a:pPr algn="ctr"/>
                      <a:r>
                        <a:rPr lang="en-US" sz="1200">
                          <a:solidFill>
                            <a:schemeClr val="bg2">
                              <a:lumMod val="50000"/>
                            </a:schemeClr>
                          </a:solidFill>
                        </a:rPr>
                        <a:t>…</a:t>
                      </a:r>
                    </a:p>
                  </a:txBody>
                  <a:tcPr/>
                </a:tc>
                <a:tc>
                  <a:txBody>
                    <a:bodyPr/>
                    <a:lstStyle/>
                    <a:p>
                      <a:pPr algn="ctr"/>
                      <a:r>
                        <a:rPr lang="en-US" sz="1200">
                          <a:solidFill>
                            <a:schemeClr val="bg2">
                              <a:lumMod val="50000"/>
                            </a:schemeClr>
                          </a:solidFill>
                        </a:rPr>
                        <a:t>…</a:t>
                      </a:r>
                    </a:p>
                  </a:txBody>
                  <a:tcPr/>
                </a:tc>
                <a:tc>
                  <a:txBody>
                    <a:bodyPr/>
                    <a:lstStyle/>
                    <a:p>
                      <a:pPr algn="ctr"/>
                      <a:r>
                        <a:rPr lang="en-US" sz="1200">
                          <a:solidFill>
                            <a:schemeClr val="bg2">
                              <a:lumMod val="50000"/>
                            </a:schemeClr>
                          </a:solidFill>
                        </a:rPr>
                        <a:t>…</a:t>
                      </a:r>
                    </a:p>
                  </a:txBody>
                  <a:tcPr/>
                </a:tc>
                <a:extLst>
                  <a:ext uri="{0D108BD9-81ED-4DB2-BD59-A6C34878D82A}">
                    <a16:rowId xmlns:a16="http://schemas.microsoft.com/office/drawing/2014/main" val="405356286"/>
                  </a:ext>
                </a:extLst>
              </a:tr>
            </a:tbl>
          </a:graphicData>
        </a:graphic>
      </p:graphicFrame>
      <p:sp>
        <p:nvSpPr>
          <p:cNvPr id="19" name="TextBox 18">
            <a:extLst>
              <a:ext uri="{FF2B5EF4-FFF2-40B4-BE49-F238E27FC236}">
                <a16:creationId xmlns:a16="http://schemas.microsoft.com/office/drawing/2014/main" id="{BC60A48E-71FB-4A91-957D-0870BD28D159}"/>
              </a:ext>
            </a:extLst>
          </p:cNvPr>
          <p:cNvSpPr txBox="1"/>
          <p:nvPr/>
        </p:nvSpPr>
        <p:spPr>
          <a:xfrm>
            <a:off x="8334573" y="3881830"/>
            <a:ext cx="2789139" cy="954107"/>
          </a:xfrm>
          <a:prstGeom prst="rect">
            <a:avLst/>
          </a:prstGeom>
          <a:noFill/>
        </p:spPr>
        <p:txBody>
          <a:bodyPr wrap="square" rtlCol="0">
            <a:spAutoFit/>
          </a:bodyPr>
          <a:lstStyle/>
          <a:p>
            <a:r>
              <a:rPr lang="en-US" sz="1400" err="1">
                <a:solidFill>
                  <a:schemeClr val="tx1">
                    <a:lumMod val="65000"/>
                    <a:lumOff val="35000"/>
                  </a:schemeClr>
                </a:solidFill>
                <a:latin typeface="Consolas" panose="020B0609020204030204" pitchFamily="49" charset="0"/>
              </a:rPr>
              <a:t>df.filter</a:t>
            </a:r>
            <a:r>
              <a:rPr lang="en-US" sz="1400">
                <a:solidFill>
                  <a:schemeClr val="tx1">
                    <a:lumMod val="65000"/>
                    <a:lumOff val="35000"/>
                  </a:schemeClr>
                </a:solidFill>
                <a:latin typeface="Consolas" panose="020B0609020204030204" pitchFamily="49" charset="0"/>
              </a:rPr>
              <a:t>(date &gt; 06/01)</a:t>
            </a:r>
          </a:p>
          <a:p>
            <a:r>
              <a:rPr lang="en-US" sz="1400">
                <a:solidFill>
                  <a:schemeClr val="tx1">
                    <a:lumMod val="65000"/>
                    <a:lumOff val="35000"/>
                  </a:schemeClr>
                </a:solidFill>
                <a:latin typeface="Consolas" panose="020B0609020204030204" pitchFamily="49" charset="0"/>
              </a:rPr>
              <a:t>  .</a:t>
            </a:r>
            <a:r>
              <a:rPr lang="en-US" sz="1400" err="1">
                <a:solidFill>
                  <a:schemeClr val="tx1">
                    <a:lumMod val="65000"/>
                    <a:lumOff val="35000"/>
                  </a:schemeClr>
                </a:solidFill>
                <a:latin typeface="Consolas" panose="020B0609020204030204" pitchFamily="49" charset="0"/>
              </a:rPr>
              <a:t>groupBy</a:t>
            </a:r>
            <a:r>
              <a:rPr lang="en-US" sz="1400">
                <a:solidFill>
                  <a:schemeClr val="tx1">
                    <a:lumMod val="65000"/>
                    <a:lumOff val="35000"/>
                  </a:schemeClr>
                </a:solidFill>
                <a:latin typeface="Consolas" panose="020B0609020204030204" pitchFamily="49" charset="0"/>
              </a:rPr>
              <a:t>(name)</a:t>
            </a:r>
          </a:p>
          <a:p>
            <a:r>
              <a:rPr lang="en-US" sz="1400">
                <a:solidFill>
                  <a:schemeClr val="tx1">
                    <a:lumMod val="65000"/>
                    <a:lumOff val="35000"/>
                  </a:schemeClr>
                </a:solidFill>
                <a:latin typeface="Consolas" panose="020B0609020204030204" pitchFamily="49" charset="0"/>
              </a:rPr>
              <a:t>  .aggregate(</a:t>
            </a:r>
            <a:r>
              <a:rPr lang="en-US" altLang="zh-CN" sz="1400" err="1">
                <a:solidFill>
                  <a:schemeClr val="tx1">
                    <a:lumMod val="65000"/>
                    <a:lumOff val="35000"/>
                  </a:schemeClr>
                </a:solidFill>
                <a:latin typeface="Consolas" panose="020B0609020204030204" pitchFamily="49" charset="0"/>
              </a:rPr>
              <a:t>wordCount</a:t>
            </a:r>
            <a:r>
              <a:rPr lang="en-US" sz="1400">
                <a:solidFill>
                  <a:schemeClr val="tx1">
                    <a:lumMod val="65000"/>
                    <a:lumOff val="35000"/>
                  </a:schemeClr>
                </a:solidFill>
                <a:latin typeface="Consolas" panose="020B0609020204030204" pitchFamily="49" charset="0"/>
              </a:rPr>
              <a:t>)</a:t>
            </a:r>
          </a:p>
          <a:p>
            <a:r>
              <a:rPr lang="en-US" sz="1400">
                <a:solidFill>
                  <a:schemeClr val="tx1">
                    <a:lumMod val="65000"/>
                    <a:lumOff val="35000"/>
                  </a:schemeClr>
                </a:solidFill>
                <a:latin typeface="Consolas" panose="020B0609020204030204" pitchFamily="49" charset="0"/>
              </a:rPr>
              <a:t>  …</a:t>
            </a:r>
          </a:p>
        </p:txBody>
      </p:sp>
      <p:sp>
        <p:nvSpPr>
          <p:cNvPr id="20" name="TextBox 19">
            <a:extLst>
              <a:ext uri="{FF2B5EF4-FFF2-40B4-BE49-F238E27FC236}">
                <a16:creationId xmlns:a16="http://schemas.microsoft.com/office/drawing/2014/main" id="{74DCAA8B-AE41-4560-91A3-5C113ADAEB22}"/>
              </a:ext>
            </a:extLst>
          </p:cNvPr>
          <p:cNvSpPr txBox="1"/>
          <p:nvPr/>
        </p:nvSpPr>
        <p:spPr>
          <a:xfrm>
            <a:off x="4481430" y="2862171"/>
            <a:ext cx="2734574" cy="646331"/>
          </a:xfrm>
          <a:prstGeom prst="rect">
            <a:avLst/>
          </a:prstGeom>
          <a:solidFill>
            <a:schemeClr val="bg1"/>
          </a:solidFill>
        </p:spPr>
        <p:txBody>
          <a:bodyPr wrap="square" rtlCol="0">
            <a:spAutoFit/>
          </a:bodyPr>
          <a:lstStyle/>
          <a:p>
            <a:pPr algn="ctr"/>
            <a:r>
              <a:rPr lang="en-US" altLang="zh-CN" b="1">
                <a:solidFill>
                  <a:schemeClr val="accent2">
                    <a:lumMod val="50000"/>
                  </a:schemeClr>
                </a:solidFill>
              </a:rPr>
              <a:t>Ensure </a:t>
            </a:r>
            <a:r>
              <a:rPr lang="en-US" b="1">
                <a:solidFill>
                  <a:schemeClr val="accent2">
                    <a:lumMod val="50000"/>
                  </a:schemeClr>
                </a:solidFill>
              </a:rPr>
              <a:t>privacy compliance of data and scripts</a:t>
            </a:r>
          </a:p>
        </p:txBody>
      </p:sp>
      <p:pic>
        <p:nvPicPr>
          <p:cNvPr id="5" name="Graphic 4" descr="Users outline">
            <a:extLst>
              <a:ext uri="{FF2B5EF4-FFF2-40B4-BE49-F238E27FC236}">
                <a16:creationId xmlns:a16="http://schemas.microsoft.com/office/drawing/2014/main" id="{34D79AB5-BE83-42C4-91AC-78433E311D3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35017" y="5254962"/>
            <a:ext cx="914400" cy="914400"/>
          </a:xfrm>
          <a:prstGeom prst="rect">
            <a:avLst/>
          </a:prstGeom>
        </p:spPr>
      </p:pic>
      <p:pic>
        <p:nvPicPr>
          <p:cNvPr id="26" name="Graphic 25" descr="Police male with solid fill">
            <a:extLst>
              <a:ext uri="{FF2B5EF4-FFF2-40B4-BE49-F238E27FC236}">
                <a16:creationId xmlns:a16="http://schemas.microsoft.com/office/drawing/2014/main" id="{3BD58ACD-CB45-4857-865D-D8CAD68DDF1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21655" y="1877853"/>
            <a:ext cx="914400" cy="914400"/>
          </a:xfrm>
          <a:prstGeom prst="rect">
            <a:avLst/>
          </a:prstGeom>
        </p:spPr>
      </p:pic>
      <p:grpSp>
        <p:nvGrpSpPr>
          <p:cNvPr id="29" name="Group 28">
            <a:extLst>
              <a:ext uri="{FF2B5EF4-FFF2-40B4-BE49-F238E27FC236}">
                <a16:creationId xmlns:a16="http://schemas.microsoft.com/office/drawing/2014/main" id="{F26768C7-907D-4530-8ACA-A9BBAD6D3415}"/>
              </a:ext>
            </a:extLst>
          </p:cNvPr>
          <p:cNvGrpSpPr/>
          <p:nvPr/>
        </p:nvGrpSpPr>
        <p:grpSpPr>
          <a:xfrm>
            <a:off x="4521308" y="3148878"/>
            <a:ext cx="2789140" cy="2789140"/>
            <a:chOff x="4309986" y="3231782"/>
            <a:chExt cx="2789140" cy="2789140"/>
          </a:xfrm>
        </p:grpSpPr>
        <p:pic>
          <p:nvPicPr>
            <p:cNvPr id="25" name="Picture 2" descr="hadoop-logo">
              <a:extLst>
                <a:ext uri="{FF2B5EF4-FFF2-40B4-BE49-F238E27FC236}">
                  <a16:creationId xmlns:a16="http://schemas.microsoft.com/office/drawing/2014/main" id="{1AEA4CE2-C3D0-41B3-AB9B-FE4C04F5E70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32101" y="4894426"/>
              <a:ext cx="1426909" cy="36053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F22359-9E05-4895-939E-3671F3B77FFF}"/>
                </a:ext>
              </a:extLst>
            </p:cNvPr>
            <p:cNvPicPr>
              <a:picLocks noChangeAspect="1"/>
            </p:cNvPicPr>
            <p:nvPr/>
          </p:nvPicPr>
          <p:blipFill>
            <a:blip r:embed="rId11"/>
            <a:stretch>
              <a:fillRect/>
            </a:stretch>
          </p:blipFill>
          <p:spPr>
            <a:xfrm>
              <a:off x="5087429" y="4159545"/>
              <a:ext cx="838371" cy="497526"/>
            </a:xfrm>
            <a:prstGeom prst="rect">
              <a:avLst/>
            </a:prstGeom>
          </p:spPr>
        </p:pic>
        <p:pic>
          <p:nvPicPr>
            <p:cNvPr id="6" name="Picture 2">
              <a:extLst>
                <a:ext uri="{FF2B5EF4-FFF2-40B4-BE49-F238E27FC236}">
                  <a16:creationId xmlns:a16="http://schemas.microsoft.com/office/drawing/2014/main" id="{3084A1EA-AEE0-43FB-B03C-4DD39DF419E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31410" y="4596369"/>
              <a:ext cx="1254589" cy="39359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74C45757-B2CE-4F1B-AA0D-15F2E366B1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11986" y="4476320"/>
              <a:ext cx="775985" cy="380938"/>
            </a:xfrm>
            <a:prstGeom prst="rect">
              <a:avLst/>
            </a:prstGeom>
            <a:noFill/>
            <a:extLst>
              <a:ext uri="{909E8E84-426E-40DD-AFC4-6F175D3DCCD1}">
                <a14:hiddenFill xmlns:a14="http://schemas.microsoft.com/office/drawing/2010/main">
                  <a:solidFill>
                    <a:srgbClr val="FFFFFF"/>
                  </a:solidFill>
                </a14:hiddenFill>
              </a:ext>
            </a:extLst>
          </p:spPr>
        </p:pic>
        <p:pic>
          <p:nvPicPr>
            <p:cNvPr id="28" name="Graphic 27" descr="Cloud outline">
              <a:extLst>
                <a:ext uri="{FF2B5EF4-FFF2-40B4-BE49-F238E27FC236}">
                  <a16:creationId xmlns:a16="http://schemas.microsoft.com/office/drawing/2014/main" id="{01AE132D-14E8-409B-9170-624C1EEB34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09986" y="3231782"/>
              <a:ext cx="2789140" cy="2789140"/>
            </a:xfrm>
            <a:prstGeom prst="rect">
              <a:avLst/>
            </a:prstGeom>
          </p:spPr>
        </p:pic>
      </p:grpSp>
      <p:pic>
        <p:nvPicPr>
          <p:cNvPr id="4" name="Picture 2" descr="See the source image">
            <a:extLst>
              <a:ext uri="{FF2B5EF4-FFF2-40B4-BE49-F238E27FC236}">
                <a16:creationId xmlns:a16="http://schemas.microsoft.com/office/drawing/2014/main" id="{8027463F-E7DC-45B0-8FF9-16CF16B0AC6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181448" y="1817226"/>
            <a:ext cx="983842" cy="9838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Data, eu, gdpr, policy, privacy, protection, security icon - Download on  Iconfinder">
            <a:extLst>
              <a:ext uri="{FF2B5EF4-FFF2-40B4-BE49-F238E27FC236}">
                <a16:creationId xmlns:a16="http://schemas.microsoft.com/office/drawing/2014/main" id="{2217DC6E-12E2-4863-A580-FF9AF28E49C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10448" y="1841393"/>
            <a:ext cx="935509" cy="93550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ee the source image">
            <a:extLst>
              <a:ext uri="{FF2B5EF4-FFF2-40B4-BE49-F238E27FC236}">
                <a16:creationId xmlns:a16="http://schemas.microsoft.com/office/drawing/2014/main" id="{3416D842-9B30-479F-9D60-50E1C03EDA5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098593" y="1992226"/>
            <a:ext cx="772984" cy="66962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8AA70572-A6FA-4A4D-91E1-24C9397210D1}"/>
              </a:ext>
            </a:extLst>
          </p:cNvPr>
          <p:cNvCxnSpPr>
            <a:cxnSpLocks/>
          </p:cNvCxnSpPr>
          <p:nvPr/>
        </p:nvCxnSpPr>
        <p:spPr>
          <a:xfrm flipV="1">
            <a:off x="3069895" y="4979412"/>
            <a:ext cx="1524343" cy="798604"/>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FACB3131-AEF3-43B2-B5F7-4186540612FD}"/>
              </a:ext>
            </a:extLst>
          </p:cNvPr>
          <p:cNvCxnSpPr>
            <a:cxnSpLocks/>
          </p:cNvCxnSpPr>
          <p:nvPr/>
        </p:nvCxnSpPr>
        <p:spPr>
          <a:xfrm flipH="1" flipV="1">
            <a:off x="7273265" y="4950993"/>
            <a:ext cx="1507193" cy="787973"/>
          </a:xfrm>
          <a:prstGeom prst="straightConnector1">
            <a:avLst/>
          </a:prstGeom>
          <a:ln w="19050">
            <a:solidFill>
              <a:schemeClr val="tx1"/>
            </a:solidFill>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1952189137"/>
      </p:ext>
    </p:extLst>
  </p:cSld>
  <p:clrMapOvr>
    <a:masterClrMapping/>
  </p:clrMapOvr>
  <mc:AlternateContent xmlns:mc="http://schemas.openxmlformats.org/markup-compatibility/2006" xmlns:p14="http://schemas.microsoft.com/office/powerpoint/2010/main">
    <mc:Choice Requires="p14">
      <p:transition spd="slow" p14:dur="2000" advTm="27262"/>
    </mc:Choice>
    <mc:Fallback xmlns="">
      <p:transition spd="slow" advTm="2726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1" grpId="0"/>
      <p:bldP spid="12" grpId="0"/>
      <p:bldP spid="13" grpId="0"/>
      <p:bldP spid="16" grpId="0"/>
      <p:bldP spid="17" grpId="0"/>
      <p:bldP spid="19"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10E82-633D-41B1-8249-843262ED6B26}"/>
              </a:ext>
            </a:extLst>
          </p:cNvPr>
          <p:cNvSpPr>
            <a:spLocks noGrp="1"/>
          </p:cNvSpPr>
          <p:nvPr>
            <p:ph type="title"/>
          </p:nvPr>
        </p:nvSpPr>
        <p:spPr/>
        <p:txBody>
          <a:bodyPr>
            <a:normAutofit/>
          </a:bodyPr>
          <a:lstStyle/>
          <a:p>
            <a:r>
              <a:rPr lang="en-US" altLang="zh-CN" sz="4000" dirty="0">
                <a:latin typeface="+mn-lt"/>
                <a:cs typeface="Calibri" panose="020F0502020204030204" pitchFamily="34" charset="0"/>
              </a:rPr>
              <a:t>Privacy Compliance in Big Data Platforms</a:t>
            </a:r>
            <a:endParaRPr lang="zh-CN" altLang="en-US" sz="4000" dirty="0">
              <a:latin typeface="+mn-lt"/>
              <a:cs typeface="Calibri" panose="020F0502020204030204" pitchFamily="34" charset="0"/>
            </a:endParaRPr>
          </a:p>
        </p:txBody>
      </p:sp>
      <p:sp>
        <p:nvSpPr>
          <p:cNvPr id="11" name="Callout: Right Arrow 10">
            <a:extLst>
              <a:ext uri="{FF2B5EF4-FFF2-40B4-BE49-F238E27FC236}">
                <a16:creationId xmlns:a16="http://schemas.microsoft.com/office/drawing/2014/main" id="{3682BD6C-6009-4E5A-BF78-64CBC72DFC93}"/>
              </a:ext>
            </a:extLst>
          </p:cNvPr>
          <p:cNvSpPr/>
          <p:nvPr/>
        </p:nvSpPr>
        <p:spPr>
          <a:xfrm flipH="1">
            <a:off x="4305482" y="1828802"/>
            <a:ext cx="4827638" cy="2208030"/>
          </a:xfrm>
          <a:prstGeom prst="rightArrowCallout">
            <a:avLst>
              <a:gd name="adj1" fmla="val 8964"/>
              <a:gd name="adj2" fmla="val 4482"/>
              <a:gd name="adj3" fmla="val 25000"/>
              <a:gd name="adj4" fmla="val 91615"/>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User data can be used only if:</a:t>
            </a:r>
          </a:p>
          <a:p>
            <a:pPr marL="342900" indent="-342900">
              <a:buFont typeface="Arial" panose="020B0604020202020204" pitchFamily="34" charset="0"/>
              <a:buChar char="•"/>
            </a:pPr>
            <a:r>
              <a:rPr lang="en-US" sz="2000">
                <a:solidFill>
                  <a:schemeClr val="tx1"/>
                </a:solidFill>
              </a:rPr>
              <a:t>The requester has the permission</a:t>
            </a:r>
          </a:p>
          <a:p>
            <a:pPr marL="342900" indent="-342900">
              <a:buFont typeface="Arial" panose="020B0604020202020204" pitchFamily="34" charset="0"/>
              <a:buChar char="•"/>
            </a:pPr>
            <a:r>
              <a:rPr lang="en-US" sz="2000">
                <a:solidFill>
                  <a:schemeClr val="tx1"/>
                </a:solidFill>
              </a:rPr>
              <a:t>Data is within retention period</a:t>
            </a:r>
          </a:p>
          <a:p>
            <a:pPr marL="342900" indent="-342900">
              <a:buFont typeface="Arial" panose="020B0604020202020204" pitchFamily="34" charset="0"/>
              <a:buChar char="•"/>
            </a:pPr>
            <a:r>
              <a:rPr lang="en-US" sz="2000">
                <a:solidFill>
                  <a:schemeClr val="tx1"/>
                </a:solidFill>
              </a:rPr>
              <a:t>Data is properly </a:t>
            </a:r>
            <a:r>
              <a:rPr lang="en-US" altLang="zh-CN" sz="2000">
                <a:solidFill>
                  <a:schemeClr val="tx1"/>
                </a:solidFill>
              </a:rPr>
              <a:t>anonymized</a:t>
            </a:r>
          </a:p>
          <a:p>
            <a:pPr marL="342900" indent="-342900">
              <a:buFont typeface="Arial" panose="020B0604020202020204" pitchFamily="34" charset="0"/>
              <a:buChar char="•"/>
            </a:pPr>
            <a:r>
              <a:rPr lang="en-US" sz="2000">
                <a:solidFill>
                  <a:schemeClr val="tx1"/>
                </a:solidFill>
              </a:rPr>
              <a:t>The user doesn’t choose opt-out</a:t>
            </a:r>
          </a:p>
          <a:p>
            <a:pPr marL="342900" indent="-342900">
              <a:buFont typeface="Arial" panose="020B0604020202020204" pitchFamily="34" charset="0"/>
              <a:buChar char="•"/>
            </a:pPr>
            <a:r>
              <a:rPr lang="en-US" sz="2000">
                <a:solidFill>
                  <a:schemeClr val="tx1"/>
                </a:solidFill>
              </a:rPr>
              <a:t>…</a:t>
            </a:r>
          </a:p>
        </p:txBody>
      </p:sp>
      <p:sp>
        <p:nvSpPr>
          <p:cNvPr id="15" name="TextBox 14">
            <a:extLst>
              <a:ext uri="{FF2B5EF4-FFF2-40B4-BE49-F238E27FC236}">
                <a16:creationId xmlns:a16="http://schemas.microsoft.com/office/drawing/2014/main" id="{AF0E33F1-F2E0-4702-A95B-ACE60279C4E1}"/>
              </a:ext>
            </a:extLst>
          </p:cNvPr>
          <p:cNvSpPr txBox="1"/>
          <p:nvPr/>
        </p:nvSpPr>
        <p:spPr>
          <a:xfrm>
            <a:off x="849090" y="2898059"/>
            <a:ext cx="3635829" cy="1138773"/>
          </a:xfrm>
          <a:prstGeom prst="rect">
            <a:avLst/>
          </a:prstGeom>
          <a:noFill/>
        </p:spPr>
        <p:txBody>
          <a:bodyPr wrap="square">
            <a:spAutoFit/>
          </a:bodyPr>
          <a:lstStyle/>
          <a:p>
            <a:pPr algn="ctr"/>
            <a:r>
              <a:rPr lang="en-US" sz="2800"/>
              <a:t>Privacy requirements</a:t>
            </a:r>
          </a:p>
          <a:p>
            <a:pPr algn="ctr"/>
            <a:r>
              <a:rPr lang="en-US" sz="2000"/>
              <a:t>(e.g. GDPR, HIPAA, COPPA, data provider’s requirements, etc.)</a:t>
            </a:r>
          </a:p>
        </p:txBody>
      </p:sp>
      <p:pic>
        <p:nvPicPr>
          <p:cNvPr id="10" name="Picture 2" descr="Data, eu, gdpr, policy, privacy, protection, security icon - Download on  Iconfinder">
            <a:extLst>
              <a:ext uri="{FF2B5EF4-FFF2-40B4-BE49-F238E27FC236}">
                <a16:creationId xmlns:a16="http://schemas.microsoft.com/office/drawing/2014/main" id="{0F6F75CD-A185-4BDB-A995-2A545CD8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390" y="1991167"/>
            <a:ext cx="935509" cy="935509"/>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ourt outline">
            <a:extLst>
              <a:ext uri="{FF2B5EF4-FFF2-40B4-BE49-F238E27FC236}">
                <a16:creationId xmlns:a16="http://schemas.microsoft.com/office/drawing/2014/main" id="{535E93BF-F93E-46C4-BA63-510563FB0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7005" y="2048432"/>
            <a:ext cx="914400" cy="914400"/>
          </a:xfrm>
          <a:prstGeom prst="rect">
            <a:avLst/>
          </a:prstGeom>
        </p:spPr>
      </p:pic>
    </p:spTree>
    <p:custDataLst>
      <p:tags r:id="rId1"/>
    </p:custDataLst>
    <p:extLst>
      <p:ext uri="{BB962C8B-B14F-4D97-AF65-F5344CB8AC3E}">
        <p14:creationId xmlns:p14="http://schemas.microsoft.com/office/powerpoint/2010/main" val="1741702064"/>
      </p:ext>
    </p:extLst>
  </p:cSld>
  <p:clrMapOvr>
    <a:masterClrMapping/>
  </p:clrMapOvr>
  <mc:AlternateContent xmlns:mc="http://schemas.openxmlformats.org/markup-compatibility/2006" xmlns:p14="http://schemas.microsoft.com/office/powerpoint/2010/main">
    <mc:Choice Requires="p14">
      <p:transition spd="slow" p14:dur="2000" advTm="21119"/>
    </mc:Choice>
    <mc:Fallback xmlns="">
      <p:transition spd="slow" advTm="21119"/>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10E82-633D-41B1-8249-843262ED6B26}"/>
              </a:ext>
            </a:extLst>
          </p:cNvPr>
          <p:cNvSpPr>
            <a:spLocks noGrp="1"/>
          </p:cNvSpPr>
          <p:nvPr>
            <p:ph type="title"/>
          </p:nvPr>
        </p:nvSpPr>
        <p:spPr/>
        <p:txBody>
          <a:bodyPr>
            <a:normAutofit/>
          </a:bodyPr>
          <a:lstStyle/>
          <a:p>
            <a:r>
              <a:rPr lang="en-US" altLang="zh-CN" sz="4000" dirty="0">
                <a:latin typeface="+mn-lt"/>
                <a:cs typeface="Calibri" panose="020F0502020204030204" pitchFamily="34" charset="0"/>
              </a:rPr>
              <a:t>Privacy Compliance in Big Data Platforms</a:t>
            </a:r>
            <a:endParaRPr lang="zh-CN" altLang="en-US" sz="4000" dirty="0">
              <a:latin typeface="+mn-lt"/>
              <a:cs typeface="Calibri" panose="020F0502020204030204" pitchFamily="34" charset="0"/>
            </a:endParaRPr>
          </a:p>
        </p:txBody>
      </p:sp>
      <p:sp>
        <p:nvSpPr>
          <p:cNvPr id="11" name="Callout: Right Arrow 10">
            <a:extLst>
              <a:ext uri="{FF2B5EF4-FFF2-40B4-BE49-F238E27FC236}">
                <a16:creationId xmlns:a16="http://schemas.microsoft.com/office/drawing/2014/main" id="{3682BD6C-6009-4E5A-BF78-64CBC72DFC93}"/>
              </a:ext>
            </a:extLst>
          </p:cNvPr>
          <p:cNvSpPr/>
          <p:nvPr/>
        </p:nvSpPr>
        <p:spPr>
          <a:xfrm flipH="1">
            <a:off x="4305482" y="1828802"/>
            <a:ext cx="4827638" cy="2208030"/>
          </a:xfrm>
          <a:prstGeom prst="rightArrowCallout">
            <a:avLst>
              <a:gd name="adj1" fmla="val 8964"/>
              <a:gd name="adj2" fmla="val 4482"/>
              <a:gd name="adj3" fmla="val 25000"/>
              <a:gd name="adj4" fmla="val 91615"/>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User data can be used only if:</a:t>
            </a:r>
          </a:p>
          <a:p>
            <a:pPr marL="342900" indent="-342900">
              <a:buFont typeface="Arial" panose="020B0604020202020204" pitchFamily="34" charset="0"/>
              <a:buChar char="•"/>
            </a:pPr>
            <a:r>
              <a:rPr lang="en-US" sz="2000">
                <a:solidFill>
                  <a:schemeClr val="tx1"/>
                </a:solidFill>
              </a:rPr>
              <a:t>The requester has the permission</a:t>
            </a:r>
          </a:p>
          <a:p>
            <a:pPr marL="342900" indent="-342900">
              <a:buFont typeface="Arial" panose="020B0604020202020204" pitchFamily="34" charset="0"/>
              <a:buChar char="•"/>
            </a:pPr>
            <a:r>
              <a:rPr lang="en-US" sz="2000">
                <a:solidFill>
                  <a:schemeClr val="tx1"/>
                </a:solidFill>
              </a:rPr>
              <a:t>Data is within retention period</a:t>
            </a:r>
          </a:p>
          <a:p>
            <a:pPr marL="342900" indent="-342900">
              <a:buFont typeface="Arial" panose="020B0604020202020204" pitchFamily="34" charset="0"/>
              <a:buChar char="•"/>
            </a:pPr>
            <a:r>
              <a:rPr lang="en-US" sz="2000">
                <a:solidFill>
                  <a:schemeClr val="tx1"/>
                </a:solidFill>
              </a:rPr>
              <a:t>Data is properly </a:t>
            </a:r>
            <a:r>
              <a:rPr lang="en-US" altLang="zh-CN" sz="2000">
                <a:solidFill>
                  <a:schemeClr val="tx1"/>
                </a:solidFill>
              </a:rPr>
              <a:t>anonymized</a:t>
            </a:r>
          </a:p>
          <a:p>
            <a:pPr marL="342900" indent="-342900">
              <a:buFont typeface="Arial" panose="020B0604020202020204" pitchFamily="34" charset="0"/>
              <a:buChar char="•"/>
            </a:pPr>
            <a:r>
              <a:rPr lang="en-US" sz="2000">
                <a:solidFill>
                  <a:schemeClr val="tx1"/>
                </a:solidFill>
              </a:rPr>
              <a:t>The user doesn’t choose opt-out</a:t>
            </a:r>
          </a:p>
          <a:p>
            <a:pPr marL="342900" indent="-342900">
              <a:buFont typeface="Arial" panose="020B0604020202020204" pitchFamily="34" charset="0"/>
              <a:buChar char="•"/>
            </a:pPr>
            <a:r>
              <a:rPr lang="en-US" sz="2000">
                <a:solidFill>
                  <a:schemeClr val="tx1"/>
                </a:solidFill>
              </a:rPr>
              <a:t>…</a:t>
            </a:r>
          </a:p>
        </p:txBody>
      </p:sp>
      <p:sp>
        <p:nvSpPr>
          <p:cNvPr id="15" name="TextBox 14">
            <a:extLst>
              <a:ext uri="{FF2B5EF4-FFF2-40B4-BE49-F238E27FC236}">
                <a16:creationId xmlns:a16="http://schemas.microsoft.com/office/drawing/2014/main" id="{AF0E33F1-F2E0-4702-A95B-ACE60279C4E1}"/>
              </a:ext>
            </a:extLst>
          </p:cNvPr>
          <p:cNvSpPr txBox="1"/>
          <p:nvPr/>
        </p:nvSpPr>
        <p:spPr>
          <a:xfrm>
            <a:off x="849090" y="2898059"/>
            <a:ext cx="3635829" cy="1138773"/>
          </a:xfrm>
          <a:prstGeom prst="rect">
            <a:avLst/>
          </a:prstGeom>
          <a:noFill/>
        </p:spPr>
        <p:txBody>
          <a:bodyPr wrap="square">
            <a:spAutoFit/>
          </a:bodyPr>
          <a:lstStyle/>
          <a:p>
            <a:pPr algn="ctr"/>
            <a:r>
              <a:rPr lang="en-US" sz="2800"/>
              <a:t>Privacy requirements</a:t>
            </a:r>
          </a:p>
          <a:p>
            <a:pPr algn="ctr"/>
            <a:r>
              <a:rPr lang="en-US" sz="2000"/>
              <a:t>(e.g. GDPR, HIPAA, COPPA, data provider’s requirements, etc.)</a:t>
            </a:r>
          </a:p>
        </p:txBody>
      </p:sp>
      <p:pic>
        <p:nvPicPr>
          <p:cNvPr id="10" name="Picture 2" descr="Data, eu, gdpr, policy, privacy, protection, security icon - Download on  Iconfinder">
            <a:extLst>
              <a:ext uri="{FF2B5EF4-FFF2-40B4-BE49-F238E27FC236}">
                <a16:creationId xmlns:a16="http://schemas.microsoft.com/office/drawing/2014/main" id="{0F6F75CD-A185-4BDB-A995-2A545CD8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390" y="1991167"/>
            <a:ext cx="935509" cy="935509"/>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ourt outline">
            <a:extLst>
              <a:ext uri="{FF2B5EF4-FFF2-40B4-BE49-F238E27FC236}">
                <a16:creationId xmlns:a16="http://schemas.microsoft.com/office/drawing/2014/main" id="{535E93BF-F93E-46C4-BA63-510563FB0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7005" y="2048432"/>
            <a:ext cx="914400" cy="914400"/>
          </a:xfrm>
          <a:prstGeom prst="rect">
            <a:avLst/>
          </a:prstGeom>
        </p:spPr>
      </p:pic>
      <p:sp>
        <p:nvSpPr>
          <p:cNvPr id="18" name="TextBox 4">
            <a:extLst>
              <a:ext uri="{FF2B5EF4-FFF2-40B4-BE49-F238E27FC236}">
                <a16:creationId xmlns:a16="http://schemas.microsoft.com/office/drawing/2014/main" id="{54819CDA-0297-45EB-97C9-24A20B2CF612}"/>
              </a:ext>
            </a:extLst>
          </p:cNvPr>
          <p:cNvSpPr txBox="1"/>
          <p:nvPr/>
        </p:nvSpPr>
        <p:spPr>
          <a:xfrm>
            <a:off x="838200" y="4026953"/>
            <a:ext cx="4611255" cy="461665"/>
          </a:xfrm>
          <a:prstGeom prst="rect">
            <a:avLst/>
          </a:prstGeom>
          <a:noFill/>
        </p:spPr>
        <p:txBody>
          <a:bodyPr wrap="square" rtlCol="0">
            <a:spAutoFit/>
          </a:bodyPr>
          <a:lstStyle/>
          <a:p>
            <a:r>
              <a:rPr lang="en-US" altLang="zh-CN" sz="2400" b="1" dirty="0"/>
              <a:t>Current practice:</a:t>
            </a:r>
          </a:p>
        </p:txBody>
      </p:sp>
      <p:sp>
        <p:nvSpPr>
          <p:cNvPr id="20" name="圆角矩形 19"/>
          <p:cNvSpPr/>
          <p:nvPr/>
        </p:nvSpPr>
        <p:spPr>
          <a:xfrm>
            <a:off x="838789" y="4562572"/>
            <a:ext cx="5032331" cy="4938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Lots of manual code/data review</a:t>
            </a:r>
          </a:p>
        </p:txBody>
      </p:sp>
      <p:sp>
        <p:nvSpPr>
          <p:cNvPr id="21" name="圆角矩形 20"/>
          <p:cNvSpPr/>
          <p:nvPr/>
        </p:nvSpPr>
        <p:spPr>
          <a:xfrm>
            <a:off x="838200" y="5202164"/>
            <a:ext cx="5032332" cy="4938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Case-by-case solution for each privacy requirement</a:t>
            </a:r>
          </a:p>
        </p:txBody>
      </p:sp>
      <p:sp>
        <p:nvSpPr>
          <p:cNvPr id="22" name="圆角矩形 21"/>
          <p:cNvSpPr/>
          <p:nvPr/>
        </p:nvSpPr>
        <p:spPr>
          <a:xfrm>
            <a:off x="838200" y="5879218"/>
            <a:ext cx="5032332" cy="4938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Only support coarse-grained data management</a:t>
            </a:r>
          </a:p>
        </p:txBody>
      </p:sp>
    </p:spTree>
    <p:custDataLst>
      <p:tags r:id="rId1"/>
    </p:custDataLst>
    <p:extLst>
      <p:ext uri="{BB962C8B-B14F-4D97-AF65-F5344CB8AC3E}">
        <p14:creationId xmlns:p14="http://schemas.microsoft.com/office/powerpoint/2010/main" val="2138821500"/>
      </p:ext>
    </p:extLst>
  </p:cSld>
  <p:clrMapOvr>
    <a:masterClrMapping/>
  </p:clrMapOvr>
  <mc:AlternateContent xmlns:mc="http://schemas.openxmlformats.org/markup-compatibility/2006" xmlns:p14="http://schemas.microsoft.com/office/powerpoint/2010/main">
    <mc:Choice Requires="p14">
      <p:transition spd="slow" p14:dur="2000" advTm="31374"/>
    </mc:Choice>
    <mc:Fallback xmlns="">
      <p:transition spd="slow" advTm="3137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10E82-633D-41B1-8249-843262ED6B26}"/>
              </a:ext>
            </a:extLst>
          </p:cNvPr>
          <p:cNvSpPr>
            <a:spLocks noGrp="1"/>
          </p:cNvSpPr>
          <p:nvPr>
            <p:ph type="title"/>
          </p:nvPr>
        </p:nvSpPr>
        <p:spPr/>
        <p:txBody>
          <a:bodyPr>
            <a:normAutofit/>
          </a:bodyPr>
          <a:lstStyle/>
          <a:p>
            <a:r>
              <a:rPr lang="en-US" altLang="zh-CN" sz="4000" dirty="0">
                <a:latin typeface="+mn-lt"/>
                <a:cs typeface="Calibri" panose="020F0502020204030204" pitchFamily="34" charset="0"/>
              </a:rPr>
              <a:t>Privacy Compliance in Big Data Platforms</a:t>
            </a:r>
            <a:endParaRPr lang="zh-CN" altLang="en-US" sz="4000" dirty="0">
              <a:latin typeface="+mn-lt"/>
              <a:cs typeface="Calibri" panose="020F0502020204030204" pitchFamily="34" charset="0"/>
            </a:endParaRPr>
          </a:p>
        </p:txBody>
      </p:sp>
      <p:sp>
        <p:nvSpPr>
          <p:cNvPr id="11" name="Callout: Right Arrow 10">
            <a:extLst>
              <a:ext uri="{FF2B5EF4-FFF2-40B4-BE49-F238E27FC236}">
                <a16:creationId xmlns:a16="http://schemas.microsoft.com/office/drawing/2014/main" id="{3682BD6C-6009-4E5A-BF78-64CBC72DFC93}"/>
              </a:ext>
            </a:extLst>
          </p:cNvPr>
          <p:cNvSpPr/>
          <p:nvPr/>
        </p:nvSpPr>
        <p:spPr>
          <a:xfrm flipH="1">
            <a:off x="4305482" y="1828802"/>
            <a:ext cx="4827638" cy="2208030"/>
          </a:xfrm>
          <a:prstGeom prst="rightArrowCallout">
            <a:avLst>
              <a:gd name="adj1" fmla="val 8964"/>
              <a:gd name="adj2" fmla="val 4482"/>
              <a:gd name="adj3" fmla="val 25000"/>
              <a:gd name="adj4" fmla="val 91615"/>
            </a:avLst>
          </a:prstGeom>
          <a:solidFill>
            <a:schemeClr val="accent6">
              <a:lumMod val="20000"/>
              <a:lumOff val="80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a:solidFill>
                  <a:schemeClr val="tx1"/>
                </a:solidFill>
              </a:rPr>
              <a:t>User data can be used only if:</a:t>
            </a:r>
          </a:p>
          <a:p>
            <a:pPr marL="342900" indent="-342900">
              <a:buFont typeface="Arial" panose="020B0604020202020204" pitchFamily="34" charset="0"/>
              <a:buChar char="•"/>
            </a:pPr>
            <a:r>
              <a:rPr lang="en-US" sz="2000">
                <a:solidFill>
                  <a:schemeClr val="tx1"/>
                </a:solidFill>
              </a:rPr>
              <a:t>The requester has the permission</a:t>
            </a:r>
          </a:p>
          <a:p>
            <a:pPr marL="342900" indent="-342900">
              <a:buFont typeface="Arial" panose="020B0604020202020204" pitchFamily="34" charset="0"/>
              <a:buChar char="•"/>
            </a:pPr>
            <a:r>
              <a:rPr lang="en-US" sz="2000">
                <a:solidFill>
                  <a:schemeClr val="tx1"/>
                </a:solidFill>
              </a:rPr>
              <a:t>Data is within retention period</a:t>
            </a:r>
          </a:p>
          <a:p>
            <a:pPr marL="342900" indent="-342900">
              <a:buFont typeface="Arial" panose="020B0604020202020204" pitchFamily="34" charset="0"/>
              <a:buChar char="•"/>
            </a:pPr>
            <a:r>
              <a:rPr lang="en-US" sz="2000">
                <a:solidFill>
                  <a:schemeClr val="tx1"/>
                </a:solidFill>
              </a:rPr>
              <a:t>Data is properly </a:t>
            </a:r>
            <a:r>
              <a:rPr lang="en-US" altLang="zh-CN" sz="2000">
                <a:solidFill>
                  <a:schemeClr val="tx1"/>
                </a:solidFill>
              </a:rPr>
              <a:t>anonymized</a:t>
            </a:r>
          </a:p>
          <a:p>
            <a:pPr marL="342900" indent="-342900">
              <a:buFont typeface="Arial" panose="020B0604020202020204" pitchFamily="34" charset="0"/>
              <a:buChar char="•"/>
            </a:pPr>
            <a:r>
              <a:rPr lang="en-US" sz="2000">
                <a:solidFill>
                  <a:schemeClr val="tx1"/>
                </a:solidFill>
              </a:rPr>
              <a:t>The user doesn’t choose opt-out</a:t>
            </a:r>
          </a:p>
          <a:p>
            <a:pPr marL="342900" indent="-342900">
              <a:buFont typeface="Arial" panose="020B0604020202020204" pitchFamily="34" charset="0"/>
              <a:buChar char="•"/>
            </a:pPr>
            <a:r>
              <a:rPr lang="en-US" sz="2000">
                <a:solidFill>
                  <a:schemeClr val="tx1"/>
                </a:solidFill>
              </a:rPr>
              <a:t>…</a:t>
            </a:r>
          </a:p>
        </p:txBody>
      </p:sp>
      <p:sp>
        <p:nvSpPr>
          <p:cNvPr id="15" name="TextBox 14">
            <a:extLst>
              <a:ext uri="{FF2B5EF4-FFF2-40B4-BE49-F238E27FC236}">
                <a16:creationId xmlns:a16="http://schemas.microsoft.com/office/drawing/2014/main" id="{AF0E33F1-F2E0-4702-A95B-ACE60279C4E1}"/>
              </a:ext>
            </a:extLst>
          </p:cNvPr>
          <p:cNvSpPr txBox="1"/>
          <p:nvPr/>
        </p:nvSpPr>
        <p:spPr>
          <a:xfrm>
            <a:off x="849090" y="2898059"/>
            <a:ext cx="3635829" cy="1138773"/>
          </a:xfrm>
          <a:prstGeom prst="rect">
            <a:avLst/>
          </a:prstGeom>
          <a:noFill/>
        </p:spPr>
        <p:txBody>
          <a:bodyPr wrap="square">
            <a:spAutoFit/>
          </a:bodyPr>
          <a:lstStyle/>
          <a:p>
            <a:pPr algn="ctr"/>
            <a:r>
              <a:rPr lang="en-US" sz="2800"/>
              <a:t>Privacy requirements</a:t>
            </a:r>
          </a:p>
          <a:p>
            <a:pPr algn="ctr"/>
            <a:r>
              <a:rPr lang="en-US" sz="2000"/>
              <a:t>(e.g. GDPR, HIPAA, COPPA, data provider’s requirements, etc.)</a:t>
            </a:r>
          </a:p>
        </p:txBody>
      </p:sp>
      <p:pic>
        <p:nvPicPr>
          <p:cNvPr id="10" name="Picture 2" descr="Data, eu, gdpr, policy, privacy, protection, security icon - Download on  Iconfinder">
            <a:extLst>
              <a:ext uri="{FF2B5EF4-FFF2-40B4-BE49-F238E27FC236}">
                <a16:creationId xmlns:a16="http://schemas.microsoft.com/office/drawing/2014/main" id="{0F6F75CD-A185-4BDB-A995-2A545CD87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9390" y="1991167"/>
            <a:ext cx="935509" cy="935509"/>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Court outline">
            <a:extLst>
              <a:ext uri="{FF2B5EF4-FFF2-40B4-BE49-F238E27FC236}">
                <a16:creationId xmlns:a16="http://schemas.microsoft.com/office/drawing/2014/main" id="{535E93BF-F93E-46C4-BA63-510563FB0BF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667005" y="2048432"/>
            <a:ext cx="914400" cy="914400"/>
          </a:xfrm>
          <a:prstGeom prst="rect">
            <a:avLst/>
          </a:prstGeom>
        </p:spPr>
      </p:pic>
      <p:sp>
        <p:nvSpPr>
          <p:cNvPr id="5" name="TextBox 4">
            <a:extLst>
              <a:ext uri="{FF2B5EF4-FFF2-40B4-BE49-F238E27FC236}">
                <a16:creationId xmlns:a16="http://schemas.microsoft.com/office/drawing/2014/main" id="{54819CDA-0297-45EB-97C9-24A20B2CF612}"/>
              </a:ext>
            </a:extLst>
          </p:cNvPr>
          <p:cNvSpPr txBox="1"/>
          <p:nvPr/>
        </p:nvSpPr>
        <p:spPr>
          <a:xfrm>
            <a:off x="838200" y="4026953"/>
            <a:ext cx="4611255" cy="461665"/>
          </a:xfrm>
          <a:prstGeom prst="rect">
            <a:avLst/>
          </a:prstGeom>
          <a:noFill/>
        </p:spPr>
        <p:txBody>
          <a:bodyPr wrap="square" rtlCol="0">
            <a:spAutoFit/>
          </a:bodyPr>
          <a:lstStyle/>
          <a:p>
            <a:r>
              <a:rPr lang="en-US" altLang="zh-CN" sz="2400" b="1" dirty="0"/>
              <a:t>Current practice:</a:t>
            </a:r>
          </a:p>
        </p:txBody>
      </p:sp>
      <p:sp>
        <p:nvSpPr>
          <p:cNvPr id="9" name="TextBox 8">
            <a:extLst>
              <a:ext uri="{FF2B5EF4-FFF2-40B4-BE49-F238E27FC236}">
                <a16:creationId xmlns:a16="http://schemas.microsoft.com/office/drawing/2014/main" id="{36A43919-EF30-4EA0-9E52-2C29D22AF7F9}"/>
              </a:ext>
            </a:extLst>
          </p:cNvPr>
          <p:cNvSpPr txBox="1"/>
          <p:nvPr/>
        </p:nvSpPr>
        <p:spPr>
          <a:xfrm>
            <a:off x="6654129" y="4025086"/>
            <a:ext cx="4827638" cy="461665"/>
          </a:xfrm>
          <a:prstGeom prst="rect">
            <a:avLst/>
          </a:prstGeom>
          <a:noFill/>
        </p:spPr>
        <p:txBody>
          <a:bodyPr wrap="square" rtlCol="0">
            <a:spAutoFit/>
          </a:bodyPr>
          <a:lstStyle/>
          <a:p>
            <a:r>
              <a:rPr lang="en-US" sz="2400" b="1" dirty="0"/>
              <a:t>Problems:</a:t>
            </a:r>
          </a:p>
        </p:txBody>
      </p:sp>
      <p:sp>
        <p:nvSpPr>
          <p:cNvPr id="12" name="TextBox 11">
            <a:extLst>
              <a:ext uri="{FF2B5EF4-FFF2-40B4-BE49-F238E27FC236}">
                <a16:creationId xmlns:a16="http://schemas.microsoft.com/office/drawing/2014/main" id="{45F735B0-AE48-430A-B667-BAFEF980152C}"/>
              </a:ext>
            </a:extLst>
          </p:cNvPr>
          <p:cNvSpPr txBox="1"/>
          <p:nvPr/>
        </p:nvSpPr>
        <p:spPr>
          <a:xfrm>
            <a:off x="6039173" y="6336954"/>
            <a:ext cx="6041571" cy="523220"/>
          </a:xfrm>
          <a:prstGeom prst="rect">
            <a:avLst/>
          </a:prstGeom>
          <a:noFill/>
        </p:spPr>
        <p:txBody>
          <a:bodyPr wrap="square" rtlCol="0">
            <a:spAutoFit/>
          </a:bodyPr>
          <a:lstStyle/>
          <a:p>
            <a:pPr algn="ctr"/>
            <a:r>
              <a:rPr lang="en-US" sz="2800" b="1" dirty="0">
                <a:solidFill>
                  <a:srgbClr val="002060"/>
                </a:solidFill>
              </a:rPr>
              <a:t>A more systematic solution is needed!</a:t>
            </a:r>
          </a:p>
        </p:txBody>
      </p:sp>
      <p:sp>
        <p:nvSpPr>
          <p:cNvPr id="19" name="Arrow: Right 18">
            <a:extLst>
              <a:ext uri="{FF2B5EF4-FFF2-40B4-BE49-F238E27FC236}">
                <a16:creationId xmlns:a16="http://schemas.microsoft.com/office/drawing/2014/main" id="{EF5251ED-19E6-42D7-99A9-53C958AD1429}"/>
              </a:ext>
            </a:extLst>
          </p:cNvPr>
          <p:cNvSpPr/>
          <p:nvPr/>
        </p:nvSpPr>
        <p:spPr>
          <a:xfrm>
            <a:off x="6039173" y="5202164"/>
            <a:ext cx="446315" cy="435429"/>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6" name="圆角矩形 5"/>
          <p:cNvSpPr/>
          <p:nvPr/>
        </p:nvSpPr>
        <p:spPr>
          <a:xfrm>
            <a:off x="838789" y="4562572"/>
            <a:ext cx="5032331" cy="4938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Lots of manual code/data review</a:t>
            </a:r>
          </a:p>
        </p:txBody>
      </p:sp>
      <p:sp>
        <p:nvSpPr>
          <p:cNvPr id="13" name="圆角矩形 12"/>
          <p:cNvSpPr/>
          <p:nvPr/>
        </p:nvSpPr>
        <p:spPr>
          <a:xfrm>
            <a:off x="838200" y="5202164"/>
            <a:ext cx="5032332" cy="4938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Case-by-case solution for each privacy requirement</a:t>
            </a:r>
          </a:p>
        </p:txBody>
      </p:sp>
      <p:sp>
        <p:nvSpPr>
          <p:cNvPr id="14" name="圆角矩形 13"/>
          <p:cNvSpPr/>
          <p:nvPr/>
        </p:nvSpPr>
        <p:spPr>
          <a:xfrm>
            <a:off x="838200" y="5879218"/>
            <a:ext cx="5032332" cy="493879"/>
          </a:xfrm>
          <a:prstGeom prst="round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solidFill>
              </a:rPr>
              <a:t>Only support coarse-grained data management</a:t>
            </a:r>
          </a:p>
        </p:txBody>
      </p:sp>
      <p:sp>
        <p:nvSpPr>
          <p:cNvPr id="16" name="圆角矩形 15"/>
          <p:cNvSpPr/>
          <p:nvPr/>
        </p:nvSpPr>
        <p:spPr>
          <a:xfrm>
            <a:off x="6659295" y="4576347"/>
            <a:ext cx="5032331" cy="49387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dirty="0">
                <a:solidFill>
                  <a:prstClr val="black"/>
                </a:solidFill>
                <a:ea typeface=""/>
              </a:rPr>
              <a:t>Time-consuming</a:t>
            </a:r>
          </a:p>
        </p:txBody>
      </p:sp>
      <p:sp>
        <p:nvSpPr>
          <p:cNvPr id="17" name="圆角矩形 16"/>
          <p:cNvSpPr/>
          <p:nvPr/>
        </p:nvSpPr>
        <p:spPr>
          <a:xfrm>
            <a:off x="6654129" y="5200963"/>
            <a:ext cx="5032331" cy="49387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dirty="0">
                <a:solidFill>
                  <a:prstClr val="black"/>
                </a:solidFill>
                <a:ea typeface=""/>
              </a:rPr>
              <a:t>Error-prone</a:t>
            </a:r>
          </a:p>
        </p:txBody>
      </p:sp>
      <p:sp>
        <p:nvSpPr>
          <p:cNvPr id="18" name="圆角矩形 17"/>
          <p:cNvSpPr/>
          <p:nvPr/>
        </p:nvSpPr>
        <p:spPr>
          <a:xfrm>
            <a:off x="6654129" y="5826717"/>
            <a:ext cx="5032331" cy="493879"/>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altLang="zh-CN" sz="2400" dirty="0">
                <a:solidFill>
                  <a:prstClr val="black"/>
                </a:solidFill>
                <a:ea typeface=""/>
              </a:rPr>
              <a:t>Data fragmentation &amp; redundancy</a:t>
            </a:r>
          </a:p>
        </p:txBody>
      </p:sp>
    </p:spTree>
    <p:custDataLst>
      <p:tags r:id="rId1"/>
    </p:custDataLst>
    <p:extLst>
      <p:ext uri="{BB962C8B-B14F-4D97-AF65-F5344CB8AC3E}">
        <p14:creationId xmlns:p14="http://schemas.microsoft.com/office/powerpoint/2010/main" val="736692197"/>
      </p:ext>
    </p:extLst>
  </p:cSld>
  <p:clrMapOvr>
    <a:masterClrMapping/>
  </p:clrMapOvr>
  <mc:AlternateContent xmlns:mc="http://schemas.openxmlformats.org/markup-compatibility/2006" xmlns:p14="http://schemas.microsoft.com/office/powerpoint/2010/main">
    <mc:Choice Requires="p14">
      <p:transition spd="slow" p14:dur="2000" advTm="18133"/>
    </mc:Choice>
    <mc:Fallback xmlns="">
      <p:transition spd="slow" advTm="1813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110E82-633D-41B1-8249-843262ED6B26}"/>
              </a:ext>
            </a:extLst>
          </p:cNvPr>
          <p:cNvSpPr>
            <a:spLocks noGrp="1"/>
          </p:cNvSpPr>
          <p:nvPr>
            <p:ph type="title"/>
          </p:nvPr>
        </p:nvSpPr>
        <p:spPr/>
        <p:txBody>
          <a:bodyPr/>
          <a:lstStyle/>
          <a:p>
            <a:r>
              <a:rPr lang="en-US" altLang="zh-CN" dirty="0">
                <a:latin typeface="+mn-lt"/>
                <a:cs typeface="Calibri" panose="020F0502020204030204" pitchFamily="34" charset="0"/>
              </a:rPr>
              <a:t>An Example</a:t>
            </a:r>
            <a:endParaRPr lang="zh-CN" altLang="en-US" dirty="0">
              <a:latin typeface="+mn-lt"/>
              <a:cs typeface="Calibri" panose="020F0502020204030204" pitchFamily="34" charset="0"/>
            </a:endParaRPr>
          </a:p>
        </p:txBody>
      </p:sp>
      <p:pic>
        <p:nvPicPr>
          <p:cNvPr id="5" name="图片 4"/>
          <p:cNvPicPr>
            <a:picLocks noChangeAspect="1"/>
          </p:cNvPicPr>
          <p:nvPr/>
        </p:nvPicPr>
        <p:blipFill>
          <a:blip r:embed="rId4"/>
          <a:stretch>
            <a:fillRect/>
          </a:stretch>
        </p:blipFill>
        <p:spPr>
          <a:xfrm>
            <a:off x="0" y="1548318"/>
            <a:ext cx="12192000" cy="3528953"/>
          </a:xfrm>
          <a:prstGeom prst="rect">
            <a:avLst/>
          </a:prstGeom>
        </p:spPr>
      </p:pic>
      <p:sp>
        <p:nvSpPr>
          <p:cNvPr id="34" name="TextBox 33">
            <a:extLst>
              <a:ext uri="{FF2B5EF4-FFF2-40B4-BE49-F238E27FC236}">
                <a16:creationId xmlns:a16="http://schemas.microsoft.com/office/drawing/2014/main" id="{32522260-6128-4E7A-BD60-2E4CF6D450FB}"/>
              </a:ext>
            </a:extLst>
          </p:cNvPr>
          <p:cNvSpPr txBox="1"/>
          <p:nvPr/>
        </p:nvSpPr>
        <p:spPr>
          <a:xfrm>
            <a:off x="2179782" y="5309682"/>
            <a:ext cx="8451273" cy="1015663"/>
          </a:xfrm>
          <a:prstGeom prst="rect">
            <a:avLst/>
          </a:prstGeom>
          <a:noFill/>
        </p:spPr>
        <p:txBody>
          <a:bodyPr wrap="square" rtlCol="0">
            <a:spAutoFit/>
          </a:bodyPr>
          <a:lstStyle/>
          <a:p>
            <a:pPr marL="342900" indent="-342900">
              <a:buFont typeface="Arial" panose="020B0604020202020204" pitchFamily="34" charset="0"/>
              <a:buChar char="•"/>
            </a:pPr>
            <a:r>
              <a:rPr lang="en-US" altLang="zh-CN" sz="2000" dirty="0"/>
              <a:t>Sensitive information may be propagated </a:t>
            </a:r>
            <a:r>
              <a:rPr lang="en-US" altLang="zh-CN" sz="2000" i="1" dirty="0">
                <a:solidFill>
                  <a:schemeClr val="accent1"/>
                </a:solidFill>
              </a:rPr>
              <a:t>across various datasets</a:t>
            </a:r>
          </a:p>
          <a:p>
            <a:pPr marL="342900" indent="-342900">
              <a:buFont typeface="Arial" panose="020B0604020202020204" pitchFamily="34" charset="0"/>
              <a:buChar char="•"/>
            </a:pPr>
            <a:r>
              <a:rPr lang="en-US" altLang="zh-CN" sz="2000" dirty="0"/>
              <a:t>Data is transformed by </a:t>
            </a:r>
            <a:r>
              <a:rPr lang="en-US" altLang="zh-CN" sz="2000" i="1" dirty="0">
                <a:solidFill>
                  <a:schemeClr val="accent1"/>
                </a:solidFill>
              </a:rPr>
              <a:t>complicated scripts</a:t>
            </a:r>
          </a:p>
          <a:p>
            <a:pPr marL="342900" indent="-342900">
              <a:buFont typeface="Arial" panose="020B0604020202020204" pitchFamily="34" charset="0"/>
              <a:buChar char="•"/>
            </a:pPr>
            <a:r>
              <a:rPr lang="en-US" altLang="zh-CN" sz="2000" i="1" dirty="0">
                <a:solidFill>
                  <a:schemeClr val="accent1"/>
                </a:solidFill>
              </a:rPr>
              <a:t>Different compliance policies </a:t>
            </a:r>
            <a:r>
              <a:rPr lang="en-US" altLang="zh-CN" sz="2000" dirty="0"/>
              <a:t>need to apply to all the datasets</a:t>
            </a:r>
          </a:p>
        </p:txBody>
      </p:sp>
      <p:sp>
        <p:nvSpPr>
          <p:cNvPr id="6" name="矩形 5"/>
          <p:cNvSpPr/>
          <p:nvPr/>
        </p:nvSpPr>
        <p:spPr>
          <a:xfrm>
            <a:off x="1911425" y="2758698"/>
            <a:ext cx="4101917" cy="99189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p:cNvSpPr/>
          <p:nvPr/>
        </p:nvSpPr>
        <p:spPr>
          <a:xfrm flipH="1" flipV="1">
            <a:off x="6013342" y="1548318"/>
            <a:ext cx="6178658" cy="352895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8" name="矩形 7"/>
          <p:cNvSpPr/>
          <p:nvPr/>
        </p:nvSpPr>
        <p:spPr>
          <a:xfrm flipH="1" flipV="1">
            <a:off x="1270859" y="1737181"/>
            <a:ext cx="2138765" cy="83559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custDataLst>
      <p:tags r:id="rId1"/>
    </p:custDataLst>
    <p:extLst>
      <p:ext uri="{BB962C8B-B14F-4D97-AF65-F5344CB8AC3E}">
        <p14:creationId xmlns:p14="http://schemas.microsoft.com/office/powerpoint/2010/main" val="1847466726"/>
      </p:ext>
    </p:extLst>
  </p:cSld>
  <p:clrMapOvr>
    <a:masterClrMapping/>
  </p:clrMapOvr>
  <mc:AlternateContent xmlns:mc="http://schemas.openxmlformats.org/markup-compatibility/2006" xmlns:p14="http://schemas.microsoft.com/office/powerpoint/2010/main">
    <mc:Choice Requires="p14">
      <p:transition spd="slow" p14:dur="2000" advTm="47668"/>
    </mc:Choice>
    <mc:Fallback xmlns="">
      <p:transition spd="slow" advTm="476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 calcmode="lin" valueType="num">
                                      <p:cBhvr additive="base">
                                        <p:cTn id="7" dur="500"/>
                                        <p:tgtEl>
                                          <p:spTgt spid="3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4">
                                            <p:txEl>
                                              <p:pRg st="0" end="0"/>
                                            </p:txEl>
                                          </p:spTgt>
                                        </p:tgtEl>
                                      </p:cBhvr>
                                    </p:animEffec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2" presetClass="entr" presetSubtype="4" fill="hold" nodeType="withEffect">
                                  <p:stCondLst>
                                    <p:cond delay="0"/>
                                  </p:stCondLst>
                                  <p:childTnLst>
                                    <p:set>
                                      <p:cBhvr>
                                        <p:cTn id="16" dur="1" fill="hold">
                                          <p:stCondLst>
                                            <p:cond delay="0"/>
                                          </p:stCondLst>
                                        </p:cTn>
                                        <p:tgtEl>
                                          <p:spTgt spid="34">
                                            <p:txEl>
                                              <p:pRg st="1" end="1"/>
                                            </p:txEl>
                                          </p:spTgt>
                                        </p:tgtEl>
                                        <p:attrNameLst>
                                          <p:attrName>style.visibility</p:attrName>
                                        </p:attrNameLst>
                                      </p:cBhvr>
                                      <p:to>
                                        <p:strVal val="visible"/>
                                      </p:to>
                                    </p:set>
                                    <p:anim calcmode="lin" valueType="num">
                                      <p:cBhvr additive="base">
                                        <p:cTn id="17" dur="500"/>
                                        <p:tgtEl>
                                          <p:spTgt spid="34">
                                            <p:txEl>
                                              <p:pRg st="1" end="1"/>
                                            </p:txEl>
                                          </p:spTgt>
                                        </p:tgtEl>
                                        <p:attrNameLst>
                                          <p:attrName>ppt_y</p:attrName>
                                        </p:attrNameLst>
                                      </p:cBhvr>
                                      <p:tavLst>
                                        <p:tav tm="0">
                                          <p:val>
                                            <p:strVal val="#ppt_y+#ppt_h*1.125000"/>
                                          </p:val>
                                        </p:tav>
                                        <p:tav tm="100000">
                                          <p:val>
                                            <p:strVal val="#ppt_y"/>
                                          </p:val>
                                        </p:tav>
                                      </p:tavLst>
                                    </p:anim>
                                    <p:animEffect transition="in" filter="wipe(up)">
                                      <p:cBhvr>
                                        <p:cTn id="18" dur="500"/>
                                        <p:tgtEl>
                                          <p:spTgt spid="34">
                                            <p:txEl>
                                              <p:pRg st="1" end="1"/>
                                            </p:txEl>
                                          </p:spTgt>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2" presetClass="entr" presetSubtype="4" fill="hold" nodeType="withEffect">
                                  <p:stCondLst>
                                    <p:cond delay="0"/>
                                  </p:stCondLst>
                                  <p:childTnLst>
                                    <p:set>
                                      <p:cBhvr>
                                        <p:cTn id="26" dur="1" fill="hold">
                                          <p:stCondLst>
                                            <p:cond delay="0"/>
                                          </p:stCondLst>
                                        </p:cTn>
                                        <p:tgtEl>
                                          <p:spTgt spid="34">
                                            <p:txEl>
                                              <p:pRg st="2" end="2"/>
                                            </p:txEl>
                                          </p:spTgt>
                                        </p:tgtEl>
                                        <p:attrNameLst>
                                          <p:attrName>style.visibility</p:attrName>
                                        </p:attrNameLst>
                                      </p:cBhvr>
                                      <p:to>
                                        <p:strVal val="visible"/>
                                      </p:to>
                                    </p:set>
                                    <p:anim calcmode="lin" valueType="num">
                                      <p:cBhvr additive="base">
                                        <p:cTn id="27" dur="500"/>
                                        <p:tgtEl>
                                          <p:spTgt spid="34">
                                            <p:txEl>
                                              <p:pRg st="2" end="2"/>
                                            </p:txEl>
                                          </p:spTgt>
                                        </p:tgtEl>
                                        <p:attrNameLst>
                                          <p:attrName>ppt_y</p:attrName>
                                        </p:attrNameLst>
                                      </p:cBhvr>
                                      <p:tavLst>
                                        <p:tav tm="0">
                                          <p:val>
                                            <p:strVal val="#ppt_y+#ppt_h*1.125000"/>
                                          </p:val>
                                        </p:tav>
                                        <p:tav tm="100000">
                                          <p:val>
                                            <p:strVal val="#ppt_y"/>
                                          </p:val>
                                        </p:tav>
                                      </p:tavLst>
                                    </p:anim>
                                    <p:animEffect transition="in" filter="wipe(up)">
                                      <p:cBhvr>
                                        <p:cTn id="28" dur="500"/>
                                        <p:tgtEl>
                                          <p:spTgt spid="34">
                                            <p:txEl>
                                              <p:pRg st="2" end="2"/>
                                            </p:txEl>
                                          </p:spTgt>
                                        </p:tgtEl>
                                      </p:cBhvr>
                                    </p:animEffec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9DA5D7DC-4563-4BDF-A049-37ED63DAD1F9}"/>
              </a:ext>
            </a:extLst>
          </p:cNvPr>
          <p:cNvPicPr>
            <a:picLocks noChangeAspect="1"/>
          </p:cNvPicPr>
          <p:nvPr/>
        </p:nvPicPr>
        <p:blipFill>
          <a:blip r:embed="rId4"/>
          <a:stretch>
            <a:fillRect/>
          </a:stretch>
        </p:blipFill>
        <p:spPr>
          <a:xfrm>
            <a:off x="1003791" y="1717174"/>
            <a:ext cx="3397619" cy="2181370"/>
          </a:xfrm>
          <a:prstGeom prst="rect">
            <a:avLst/>
          </a:prstGeom>
        </p:spPr>
      </p:pic>
      <p:sp>
        <p:nvSpPr>
          <p:cNvPr id="2" name="Title 1">
            <a:extLst>
              <a:ext uri="{FF2B5EF4-FFF2-40B4-BE49-F238E27FC236}">
                <a16:creationId xmlns:a16="http://schemas.microsoft.com/office/drawing/2014/main" id="{EE7AA8BC-CDE3-4DFF-8C6E-D1567F58621C}"/>
              </a:ext>
            </a:extLst>
          </p:cNvPr>
          <p:cNvSpPr>
            <a:spLocks noGrp="1"/>
          </p:cNvSpPr>
          <p:nvPr>
            <p:ph type="title"/>
          </p:nvPr>
        </p:nvSpPr>
        <p:spPr/>
        <p:txBody>
          <a:bodyPr/>
          <a:lstStyle/>
          <a:p>
            <a:r>
              <a:rPr lang="en-US" dirty="0">
                <a:latin typeface="+mn-lt"/>
              </a:rPr>
              <a:t>Potential Solution: Taint Tracking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B0A7269-06B9-4619-9D3D-C977830CED12}"/>
                  </a:ext>
                </a:extLst>
              </p:cNvPr>
              <p:cNvSpPr>
                <a:spLocks noGrp="1"/>
              </p:cNvSpPr>
              <p:nvPr>
                <p:ph idx="1"/>
              </p:nvPr>
            </p:nvSpPr>
            <p:spPr>
              <a:xfrm>
                <a:off x="5441658" y="1817872"/>
                <a:ext cx="6113032" cy="2225641"/>
              </a:xfrm>
            </p:spPr>
            <p:txBody>
              <a:bodyPr>
                <a:normAutofit/>
              </a:bodyPr>
              <a:lstStyle/>
              <a:p>
                <a:r>
                  <a:rPr lang="en-US" sz="2000" dirty="0"/>
                  <a:t>The original data is tainted with a tag</a:t>
                </a:r>
              </a:p>
              <a:p>
                <a:pPr lvl="1"/>
                <a:r>
                  <a:rPr lang="en-US" sz="1800" dirty="0"/>
                  <a:t>e.g. variable </a:t>
                </a:r>
                <a14:m>
                  <m:oMath xmlns:m="http://schemas.openxmlformats.org/officeDocument/2006/math">
                    <m:r>
                      <m:rPr>
                        <m:sty m:val="p"/>
                      </m:rPr>
                      <a:rPr lang="en-US" altLang="zh-CN" sz="1800" i="1">
                        <a:latin typeface="Cambria Math" panose="02040503050406030204" pitchFamily="18" charset="0"/>
                      </a:rPr>
                      <m:t>c</m:t>
                    </m:r>
                  </m:oMath>
                </a14:m>
                <a:r>
                  <a:rPr lang="en-US" sz="1800" dirty="0"/>
                  <a:t> is tagged as “sensitive”</a:t>
                </a:r>
              </a:p>
              <a:p>
                <a:r>
                  <a:rPr lang="en-US" sz="2000" dirty="0"/>
                  <a:t>Taint tags are propagated during program execution</a:t>
                </a:r>
              </a:p>
              <a:p>
                <a:pPr lvl="1"/>
                <a:r>
                  <a:rPr lang="en-US" sz="1800" dirty="0"/>
                  <a:t>e.g. </a:t>
                </a:r>
                <a14:m>
                  <m:oMath xmlns:m="http://schemas.openxmlformats.org/officeDocument/2006/math">
                    <m:r>
                      <a:rPr lang="en-US" sz="1800" b="0" i="1" smtClean="0">
                        <a:latin typeface="Cambria Math" panose="02040503050406030204" pitchFamily="18" charset="0"/>
                      </a:rPr>
                      <m:t>𝑎</m:t>
                    </m:r>
                  </m:oMath>
                </a14:m>
                <a:r>
                  <a:rPr lang="en-US" sz="1800" dirty="0"/>
                  <a:t> is tainted after </a:t>
                </a:r>
                <a14:m>
                  <m:oMath xmlns:m="http://schemas.openxmlformats.org/officeDocument/2006/math">
                    <m:r>
                      <a:rPr lang="en-US" sz="1800" b="0" i="1" dirty="0" smtClean="0">
                        <a:latin typeface="Cambria Math" panose="02040503050406030204" pitchFamily="18" charset="0"/>
                      </a:rPr>
                      <m:t>𝑎</m:t>
                    </m:r>
                    <m:r>
                      <a:rPr lang="en-US" sz="1800" b="0" i="1" dirty="0" smtClean="0">
                        <a:latin typeface="Cambria Math" panose="02040503050406030204" pitchFamily="18" charset="0"/>
                      </a:rPr>
                      <m:t>=</m:t>
                    </m:r>
                    <m:r>
                      <a:rPr lang="en-US" sz="1800" b="0" i="1" dirty="0" smtClean="0">
                        <a:latin typeface="Cambria Math" panose="02040503050406030204" pitchFamily="18" charset="0"/>
                      </a:rPr>
                      <m:t>𝑏</m:t>
                    </m:r>
                    <m:r>
                      <a:rPr lang="en-US" sz="1800" i="1" dirty="0" smtClean="0">
                        <a:latin typeface="Cambria Math" panose="02040503050406030204" pitchFamily="18" charset="0"/>
                      </a:rPr>
                      <m:t>+</m:t>
                    </m:r>
                    <m:r>
                      <a:rPr lang="en-US" sz="1800" b="0" i="1" dirty="0" smtClean="0">
                        <a:latin typeface="Cambria Math" panose="02040503050406030204" pitchFamily="18" charset="0"/>
                      </a:rPr>
                      <m:t>𝑐</m:t>
                    </m:r>
                  </m:oMath>
                </a14:m>
                <a:endParaRPr lang="en-US" sz="2000" dirty="0"/>
              </a:p>
              <a:p>
                <a:r>
                  <a:rPr lang="en-US" sz="2000" dirty="0"/>
                  <a:t>Privacy policies can be enforced by checking the tags</a:t>
                </a:r>
              </a:p>
              <a:p>
                <a:pPr lvl="1"/>
                <a:r>
                  <a:rPr lang="en-US" sz="1800" dirty="0"/>
                  <a:t>e.g. </a:t>
                </a:r>
                <a14:m>
                  <m:oMath xmlns:m="http://schemas.openxmlformats.org/officeDocument/2006/math">
                    <m:r>
                      <a:rPr lang="en-US" sz="1800" b="0" i="1" smtClean="0">
                        <a:latin typeface="Cambria Math" panose="02040503050406030204" pitchFamily="18" charset="0"/>
                      </a:rPr>
                      <m:t>𝑎</m:t>
                    </m:r>
                  </m:oMath>
                </a14:m>
                <a:r>
                  <a:rPr lang="en-US" sz="1800" dirty="0"/>
                  <a:t> cannot be leaked if it’s tagged as “sensitive”</a:t>
                </a:r>
              </a:p>
            </p:txBody>
          </p:sp>
        </mc:Choice>
        <mc:Fallback xmlns="">
          <p:sp>
            <p:nvSpPr>
              <p:cNvPr id="3" name="Content Placeholder 2">
                <a:extLst>
                  <a:ext uri="{FF2B5EF4-FFF2-40B4-BE49-F238E27FC236}">
                    <a16:creationId xmlns:a16="http://schemas.microsoft.com/office/drawing/2014/main" id="{6B0A7269-06B9-4619-9D3D-C977830CED12}"/>
                  </a:ext>
                </a:extLst>
              </p:cNvPr>
              <p:cNvSpPr>
                <a:spLocks noGrp="1" noRot="1" noChangeAspect="1" noMove="1" noResize="1" noEditPoints="1" noAdjustHandles="1" noChangeArrowheads="1" noChangeShapeType="1" noTextEdit="1"/>
              </p:cNvSpPr>
              <p:nvPr>
                <p:ph idx="1"/>
              </p:nvPr>
            </p:nvSpPr>
            <p:spPr>
              <a:xfrm>
                <a:off x="5441658" y="1817872"/>
                <a:ext cx="6113032" cy="2225641"/>
              </a:xfrm>
              <a:blipFill>
                <a:blip r:embed="rId7"/>
                <a:stretch>
                  <a:fillRect l="-898" t="-2740"/>
                </a:stretch>
              </a:blipFill>
            </p:spPr>
            <p:txBody>
              <a:bodyPr/>
              <a:lstStyle/>
              <a:p>
                <a:r>
                  <a:rPr lang="en-US">
                    <a:noFill/>
                  </a:rPr>
                  <a:t> </a:t>
                </a:r>
              </a:p>
            </p:txBody>
          </p:sp>
        </mc:Fallback>
      </mc:AlternateContent>
      <p:cxnSp>
        <p:nvCxnSpPr>
          <p:cNvPr id="5" name="Straight Connector 4">
            <a:extLst>
              <a:ext uri="{FF2B5EF4-FFF2-40B4-BE49-F238E27FC236}">
                <a16:creationId xmlns:a16="http://schemas.microsoft.com/office/drawing/2014/main" id="{EF93318A-AFA8-4FA5-8EEF-83E3CB082CDD}"/>
              </a:ext>
            </a:extLst>
          </p:cNvPr>
          <p:cNvCxnSpPr>
            <a:cxnSpLocks/>
          </p:cNvCxnSpPr>
          <p:nvPr/>
        </p:nvCxnSpPr>
        <p:spPr>
          <a:xfrm>
            <a:off x="4221016" y="2046261"/>
            <a:ext cx="1220641" cy="1024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C03ADEDE-DC51-43BE-AA1B-BBB65FCB65E9}"/>
              </a:ext>
            </a:extLst>
          </p:cNvPr>
          <p:cNvCxnSpPr>
            <a:cxnSpLocks/>
          </p:cNvCxnSpPr>
          <p:nvPr/>
        </p:nvCxnSpPr>
        <p:spPr>
          <a:xfrm>
            <a:off x="2863270" y="2807859"/>
            <a:ext cx="257838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0D7E030-67E2-4863-8A00-C6627F2616CD}"/>
              </a:ext>
            </a:extLst>
          </p:cNvPr>
          <p:cNvCxnSpPr>
            <a:cxnSpLocks/>
          </p:cNvCxnSpPr>
          <p:nvPr/>
        </p:nvCxnSpPr>
        <p:spPr>
          <a:xfrm>
            <a:off x="3749961" y="3532915"/>
            <a:ext cx="1691696"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Content Placeholder 2">
            <a:extLst>
              <a:ext uri="{FF2B5EF4-FFF2-40B4-BE49-F238E27FC236}">
                <a16:creationId xmlns:a16="http://schemas.microsoft.com/office/drawing/2014/main" id="{4C828F6F-DCBA-4D40-A8E8-BAEBD82AD394}"/>
              </a:ext>
            </a:extLst>
          </p:cNvPr>
          <p:cNvSpPr txBox="1">
            <a:spLocks/>
          </p:cNvSpPr>
          <p:nvPr/>
        </p:nvSpPr>
        <p:spPr>
          <a:xfrm>
            <a:off x="711200" y="4306115"/>
            <a:ext cx="5310909" cy="222564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t>Typical way to achieve taint tracking:</a:t>
            </a:r>
          </a:p>
          <a:p>
            <a:pPr marL="0" indent="0" algn="ctr">
              <a:buNone/>
            </a:pPr>
            <a:r>
              <a:rPr lang="en-US" sz="2400" b="1"/>
              <a:t>System modification</a:t>
            </a:r>
          </a:p>
          <a:p>
            <a:pPr>
              <a:lnSpc>
                <a:spcPts val="1200"/>
              </a:lnSpc>
            </a:pPr>
            <a:r>
              <a:rPr lang="en-US" sz="2000"/>
              <a:t>Add a taint tag field to each register/variable</a:t>
            </a:r>
          </a:p>
          <a:p>
            <a:pPr>
              <a:lnSpc>
                <a:spcPts val="1200"/>
              </a:lnSpc>
            </a:pPr>
            <a:r>
              <a:rPr lang="en-US" sz="2000"/>
              <a:t>Propagate taint tags in each operator</a:t>
            </a:r>
          </a:p>
          <a:p>
            <a:pPr marL="0" indent="0" algn="ctr">
              <a:lnSpc>
                <a:spcPts val="1200"/>
              </a:lnSpc>
              <a:buNone/>
            </a:pPr>
            <a:r>
              <a:rPr lang="en-US" sz="1800"/>
              <a:t>[</a:t>
            </a:r>
            <a:r>
              <a:rPr lang="en-US" sz="1800" err="1"/>
              <a:t>TaintDroid</a:t>
            </a:r>
            <a:r>
              <a:rPr lang="en-US" sz="1800"/>
              <a:t> OSDI’10, LIFT MICRO’06]</a:t>
            </a:r>
            <a:endParaRPr lang="en-US" sz="1600"/>
          </a:p>
        </p:txBody>
      </p:sp>
      <p:pic>
        <p:nvPicPr>
          <p:cNvPr id="30" name="Picture 29">
            <a:extLst>
              <a:ext uri="{FF2B5EF4-FFF2-40B4-BE49-F238E27FC236}">
                <a16:creationId xmlns:a16="http://schemas.microsoft.com/office/drawing/2014/main" id="{6A13DC84-C4B2-4E94-B95B-21114B434379}"/>
              </a:ext>
            </a:extLst>
          </p:cNvPr>
          <p:cNvPicPr>
            <a:picLocks noChangeAspect="1"/>
          </p:cNvPicPr>
          <p:nvPr/>
        </p:nvPicPr>
        <p:blipFill>
          <a:blip r:embed="rId8"/>
          <a:stretch>
            <a:fillRect/>
          </a:stretch>
        </p:blipFill>
        <p:spPr>
          <a:xfrm>
            <a:off x="6022109" y="4103657"/>
            <a:ext cx="1126949" cy="2681199"/>
          </a:xfrm>
          <a:prstGeom prst="rect">
            <a:avLst/>
          </a:prstGeom>
        </p:spPr>
      </p:pic>
      <p:pic>
        <p:nvPicPr>
          <p:cNvPr id="1024" name="Picture 1023">
            <a:extLst>
              <a:ext uri="{FF2B5EF4-FFF2-40B4-BE49-F238E27FC236}">
                <a16:creationId xmlns:a16="http://schemas.microsoft.com/office/drawing/2014/main" id="{41247CB8-D134-4416-B7E5-6C2C78542DC7}"/>
              </a:ext>
            </a:extLst>
          </p:cNvPr>
          <p:cNvPicPr>
            <a:picLocks noChangeAspect="1"/>
          </p:cNvPicPr>
          <p:nvPr/>
        </p:nvPicPr>
        <p:blipFill>
          <a:blip r:embed="rId9"/>
          <a:stretch>
            <a:fillRect/>
          </a:stretch>
        </p:blipFill>
        <p:spPr>
          <a:xfrm>
            <a:off x="7323076" y="4103657"/>
            <a:ext cx="4076811" cy="2655879"/>
          </a:xfrm>
          <a:prstGeom prst="rect">
            <a:avLst/>
          </a:prstGeom>
        </p:spPr>
      </p:pic>
    </p:spTree>
    <p:custDataLst>
      <p:tags r:id="rId1"/>
    </p:custDataLst>
    <p:extLst>
      <p:ext uri="{BB962C8B-B14F-4D97-AF65-F5344CB8AC3E}">
        <p14:creationId xmlns:p14="http://schemas.microsoft.com/office/powerpoint/2010/main" val="1050736296"/>
      </p:ext>
    </p:extLst>
  </p:cSld>
  <p:clrMapOvr>
    <a:masterClrMapping/>
  </p:clrMapOvr>
  <mc:AlternateContent xmlns:mc="http://schemas.openxmlformats.org/markup-compatibility/2006" xmlns:p14="http://schemas.microsoft.com/office/powerpoint/2010/main">
    <mc:Choice Requires="p14">
      <p:transition spd="slow" p14:dur="2000" advTm="29712"/>
    </mc:Choice>
    <mc:Fallback xmlns="">
      <p:transition spd="slow" advTm="2971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1024"/>
                                        </p:tgtEl>
                                        <p:attrNameLst>
                                          <p:attrName>style.visibility</p:attrName>
                                        </p:attrNameLst>
                                      </p:cBhvr>
                                      <p:to>
                                        <p:strVal val="visible"/>
                                      </p:to>
                                    </p:set>
                                    <p:animEffect transition="in" filter="fade">
                                      <p:cBhvr>
                                        <p:cTn id="13" dur="500"/>
                                        <p:tgtEl>
                                          <p:spTgt spid="10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3041B-AA17-41A2-B884-04CCED75EFCB}"/>
              </a:ext>
            </a:extLst>
          </p:cNvPr>
          <p:cNvSpPr>
            <a:spLocks noGrp="1"/>
          </p:cNvSpPr>
          <p:nvPr>
            <p:ph type="title"/>
          </p:nvPr>
        </p:nvSpPr>
        <p:spPr/>
        <p:txBody>
          <a:bodyPr>
            <a:normAutofit/>
          </a:bodyPr>
          <a:lstStyle/>
          <a:p>
            <a:r>
              <a:rPr lang="en-US" dirty="0">
                <a:latin typeface="+mn-lt"/>
                <a:cs typeface="Calibri" panose="020F0502020204030204" pitchFamily="34" charset="0"/>
              </a:rPr>
              <a:t>Challenges</a:t>
            </a:r>
            <a:endParaRPr lang="en-US" dirty="0"/>
          </a:p>
        </p:txBody>
      </p:sp>
      <p:sp>
        <p:nvSpPr>
          <p:cNvPr id="3" name="Content Placeholder 2">
            <a:extLst>
              <a:ext uri="{FF2B5EF4-FFF2-40B4-BE49-F238E27FC236}">
                <a16:creationId xmlns:a16="http://schemas.microsoft.com/office/drawing/2014/main" id="{61EBED54-B464-4D44-A896-45F3A9662157}"/>
              </a:ext>
            </a:extLst>
          </p:cNvPr>
          <p:cNvSpPr>
            <a:spLocks noGrp="1"/>
          </p:cNvSpPr>
          <p:nvPr>
            <p:ph idx="1"/>
          </p:nvPr>
        </p:nvSpPr>
        <p:spPr>
          <a:xfrm>
            <a:off x="838200" y="1825625"/>
            <a:ext cx="7622309" cy="4667250"/>
          </a:xfrm>
        </p:spPr>
        <p:txBody>
          <a:bodyPr>
            <a:normAutofit/>
          </a:bodyPr>
          <a:lstStyle/>
          <a:p>
            <a:r>
              <a:rPr lang="en-US"/>
              <a:t>Privacy compliance is not a set of precise computational rules </a:t>
            </a:r>
          </a:p>
          <a:p>
            <a:pPr lvl="1"/>
            <a:r>
              <a:rPr lang="en-US"/>
              <a:t>The taint tags should be flexible enough to support diverse privacy polices</a:t>
            </a:r>
          </a:p>
          <a:p>
            <a:r>
              <a:rPr lang="en-US"/>
              <a:t>Big data platforms are complex and difficult to do system hacking</a:t>
            </a:r>
          </a:p>
          <a:p>
            <a:pPr lvl="1"/>
            <a:r>
              <a:rPr lang="en-US"/>
              <a:t>Runtime modification is unwanted for security and maintainability reasons</a:t>
            </a:r>
          </a:p>
          <a:p>
            <a:r>
              <a:rPr lang="en-US"/>
              <a:t>Static approaches usually have oversimplified assumptions for real programs</a:t>
            </a:r>
          </a:p>
          <a:p>
            <a:pPr lvl="1"/>
            <a:r>
              <a:rPr lang="en-US"/>
              <a:t>Data schema is difficult to infer statically</a:t>
            </a:r>
          </a:p>
        </p:txBody>
      </p:sp>
      <p:sp>
        <p:nvSpPr>
          <p:cNvPr id="5" name="TextBox 4">
            <a:extLst>
              <a:ext uri="{FF2B5EF4-FFF2-40B4-BE49-F238E27FC236}">
                <a16:creationId xmlns:a16="http://schemas.microsoft.com/office/drawing/2014/main" id="{C3029342-63A7-462B-A77E-D8C5950AE916}"/>
              </a:ext>
            </a:extLst>
          </p:cNvPr>
          <p:cNvSpPr txBox="1"/>
          <p:nvPr/>
        </p:nvSpPr>
        <p:spPr>
          <a:xfrm>
            <a:off x="8811490" y="2092764"/>
            <a:ext cx="2981039" cy="830997"/>
          </a:xfrm>
          <a:prstGeom prst="rect">
            <a:avLst/>
          </a:prstGeom>
          <a:noFill/>
        </p:spPr>
        <p:txBody>
          <a:bodyPr wrap="square">
            <a:spAutoFit/>
          </a:bodyPr>
          <a:lstStyle/>
          <a:p>
            <a:pPr algn="ctr"/>
            <a:r>
              <a:rPr lang="en-US" sz="2400">
                <a:solidFill>
                  <a:schemeClr val="accent1"/>
                </a:solidFill>
              </a:rPr>
              <a:t>Taint flexibility required</a:t>
            </a:r>
          </a:p>
        </p:txBody>
      </p:sp>
      <p:sp>
        <p:nvSpPr>
          <p:cNvPr id="7" name="TextBox 6">
            <a:extLst>
              <a:ext uri="{FF2B5EF4-FFF2-40B4-BE49-F238E27FC236}">
                <a16:creationId xmlns:a16="http://schemas.microsoft.com/office/drawing/2014/main" id="{3D7EE041-6AB4-4116-B560-056110AAF549}"/>
              </a:ext>
            </a:extLst>
          </p:cNvPr>
          <p:cNvSpPr txBox="1"/>
          <p:nvPr/>
        </p:nvSpPr>
        <p:spPr>
          <a:xfrm>
            <a:off x="8833422" y="3777799"/>
            <a:ext cx="2981039" cy="830997"/>
          </a:xfrm>
          <a:prstGeom prst="rect">
            <a:avLst/>
          </a:prstGeom>
          <a:noFill/>
        </p:spPr>
        <p:txBody>
          <a:bodyPr wrap="square">
            <a:spAutoFit/>
          </a:bodyPr>
          <a:lstStyle/>
          <a:p>
            <a:pPr algn="ctr"/>
            <a:r>
              <a:rPr lang="en-US" sz="2400">
                <a:solidFill>
                  <a:schemeClr val="accent1"/>
                </a:solidFill>
              </a:rPr>
              <a:t>System modification unwanted</a:t>
            </a:r>
          </a:p>
        </p:txBody>
      </p:sp>
      <p:sp>
        <p:nvSpPr>
          <p:cNvPr id="9" name="TextBox 8">
            <a:extLst>
              <a:ext uri="{FF2B5EF4-FFF2-40B4-BE49-F238E27FC236}">
                <a16:creationId xmlns:a16="http://schemas.microsoft.com/office/drawing/2014/main" id="{A28E7DEA-53D8-46E3-B793-A74E4418DA3B}"/>
              </a:ext>
            </a:extLst>
          </p:cNvPr>
          <p:cNvSpPr txBox="1"/>
          <p:nvPr/>
        </p:nvSpPr>
        <p:spPr>
          <a:xfrm>
            <a:off x="8833422" y="5398719"/>
            <a:ext cx="2981039" cy="830997"/>
          </a:xfrm>
          <a:prstGeom prst="rect">
            <a:avLst/>
          </a:prstGeom>
          <a:noFill/>
        </p:spPr>
        <p:txBody>
          <a:bodyPr wrap="square">
            <a:spAutoFit/>
          </a:bodyPr>
          <a:lstStyle/>
          <a:p>
            <a:pPr algn="ctr"/>
            <a:r>
              <a:rPr lang="en-US" sz="2400">
                <a:solidFill>
                  <a:schemeClr val="accent1"/>
                </a:solidFill>
              </a:rPr>
              <a:t>Runtime information needed</a:t>
            </a:r>
          </a:p>
        </p:txBody>
      </p:sp>
      <p:sp>
        <p:nvSpPr>
          <p:cNvPr id="11" name="Arrow: Right 10">
            <a:extLst>
              <a:ext uri="{FF2B5EF4-FFF2-40B4-BE49-F238E27FC236}">
                <a16:creationId xmlns:a16="http://schemas.microsoft.com/office/drawing/2014/main" id="{5F1BBE0D-55FC-4734-BDDF-36EFAB82167D}"/>
              </a:ext>
            </a:extLst>
          </p:cNvPr>
          <p:cNvSpPr/>
          <p:nvPr/>
        </p:nvSpPr>
        <p:spPr>
          <a:xfrm>
            <a:off x="8377381" y="2290547"/>
            <a:ext cx="446315" cy="43542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3" name="Arrow: Right 12">
            <a:extLst>
              <a:ext uri="{FF2B5EF4-FFF2-40B4-BE49-F238E27FC236}">
                <a16:creationId xmlns:a16="http://schemas.microsoft.com/office/drawing/2014/main" id="{12E2681A-C60F-41EA-A297-88A8F1A892D5}"/>
              </a:ext>
            </a:extLst>
          </p:cNvPr>
          <p:cNvSpPr/>
          <p:nvPr/>
        </p:nvSpPr>
        <p:spPr>
          <a:xfrm>
            <a:off x="8375897" y="3975582"/>
            <a:ext cx="446315" cy="43542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 name="Arrow: Right 14">
            <a:extLst>
              <a:ext uri="{FF2B5EF4-FFF2-40B4-BE49-F238E27FC236}">
                <a16:creationId xmlns:a16="http://schemas.microsoft.com/office/drawing/2014/main" id="{30F1D1FB-4E8C-435F-98C6-B839DCE8CFDF}"/>
              </a:ext>
            </a:extLst>
          </p:cNvPr>
          <p:cNvSpPr/>
          <p:nvPr/>
        </p:nvSpPr>
        <p:spPr>
          <a:xfrm>
            <a:off x="8375896" y="5503601"/>
            <a:ext cx="446315" cy="435429"/>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00362966"/>
      </p:ext>
    </p:extLst>
  </p:cSld>
  <p:clrMapOvr>
    <a:masterClrMapping/>
  </p:clrMapOvr>
  <mc:AlternateContent xmlns:mc="http://schemas.openxmlformats.org/markup-compatibility/2006" xmlns:p14="http://schemas.microsoft.com/office/powerpoint/2010/main">
    <mc:Choice Requires="p14">
      <p:transition spd="slow" p14:dur="2000" advTm="45841"/>
    </mc:Choice>
    <mc:Fallback xmlns="">
      <p:transition spd="slow" advTm="4584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D1338-C449-4EDF-BB76-ABC93918274A}"/>
              </a:ext>
            </a:extLst>
          </p:cNvPr>
          <p:cNvSpPr>
            <a:spLocks noGrp="1"/>
          </p:cNvSpPr>
          <p:nvPr>
            <p:ph type="title"/>
          </p:nvPr>
        </p:nvSpPr>
        <p:spPr/>
        <p:txBody>
          <a:bodyPr/>
          <a:lstStyle/>
          <a:p>
            <a:r>
              <a:rPr lang="en-US">
                <a:latin typeface="+mn-lt"/>
              </a:rPr>
              <a:t>Our approach (</a:t>
            </a:r>
            <a:r>
              <a:rPr lang="en-US" err="1">
                <a:latin typeface="+mn-lt"/>
              </a:rPr>
              <a:t>TaintStream</a:t>
            </a:r>
            <a:r>
              <a:rPr lang="en-US">
                <a:latin typeface="+mn-lt"/>
              </a:rPr>
              <a:t>)</a:t>
            </a:r>
          </a:p>
        </p:txBody>
      </p:sp>
      <p:sp>
        <p:nvSpPr>
          <p:cNvPr id="22" name="TextBox 21">
            <a:extLst>
              <a:ext uri="{FF2B5EF4-FFF2-40B4-BE49-F238E27FC236}">
                <a16:creationId xmlns:a16="http://schemas.microsoft.com/office/drawing/2014/main" id="{069570BD-BA5C-4C34-9F6E-EA5CA69F1BB0}"/>
              </a:ext>
            </a:extLst>
          </p:cNvPr>
          <p:cNvSpPr txBox="1"/>
          <p:nvPr/>
        </p:nvSpPr>
        <p:spPr>
          <a:xfrm>
            <a:off x="919117" y="1559434"/>
            <a:ext cx="10434683" cy="1200329"/>
          </a:xfrm>
          <a:prstGeom prst="rect">
            <a:avLst/>
          </a:prstGeom>
          <a:noFill/>
        </p:spPr>
        <p:txBody>
          <a:bodyPr wrap="square">
            <a:spAutoFit/>
          </a:bodyPr>
          <a:lstStyle/>
          <a:p>
            <a:pPr>
              <a:spcAft>
                <a:spcPts val="600"/>
              </a:spcAft>
            </a:pPr>
            <a:r>
              <a:rPr lang="en-US" altLang="zh-CN" sz="2400" b="1" dirty="0">
                <a:latin typeface="Calibri" panose="020F0502020204030204" pitchFamily="34" charset="0"/>
                <a:cs typeface="Calibri" panose="020F0502020204030204" pitchFamily="34" charset="0"/>
              </a:rPr>
              <a:t>Idea</a:t>
            </a:r>
            <a:r>
              <a:rPr lang="en-US" altLang="zh-CN" sz="2400" dirty="0">
                <a:latin typeface="Calibri" panose="020F0502020204030204" pitchFamily="34" charset="0"/>
                <a:cs typeface="Calibri" panose="020F0502020204030204" pitchFamily="34" charset="0"/>
              </a:rPr>
              <a:t>: </a:t>
            </a:r>
            <a:r>
              <a:rPr lang="en-US" altLang="zh-CN" sz="2400" i="1" dirty="0">
                <a:solidFill>
                  <a:schemeClr val="accent1"/>
                </a:solidFill>
                <a:latin typeface="Calibri" panose="020F0502020204030204" pitchFamily="34" charset="0"/>
                <a:cs typeface="Calibri" panose="020F0502020204030204" pitchFamily="34" charset="0"/>
              </a:rPr>
              <a:t>Statically rewrite</a:t>
            </a:r>
            <a:r>
              <a:rPr lang="en-US" altLang="zh-CN" sz="2400" dirty="0">
                <a:latin typeface="Calibri" panose="020F0502020204030204" pitchFamily="34" charset="0"/>
                <a:cs typeface="Calibri" panose="020F0502020204030204" pitchFamily="34" charset="0"/>
              </a:rPr>
              <a:t> the script to let it </a:t>
            </a:r>
            <a:r>
              <a:rPr lang="en-US" altLang="zh-CN" sz="2400" i="1" dirty="0">
                <a:solidFill>
                  <a:schemeClr val="accent1"/>
                </a:solidFill>
                <a:latin typeface="Calibri" panose="020F0502020204030204" pitchFamily="34" charset="0"/>
                <a:cs typeface="Calibri" panose="020F0502020204030204" pitchFamily="34" charset="0"/>
              </a:rPr>
              <a:t>self-translate at runtime </a:t>
            </a:r>
            <a:r>
              <a:rPr lang="en-US" altLang="zh-CN" sz="2400" dirty="0">
                <a:latin typeface="Calibri" panose="020F0502020204030204" pitchFamily="34" charset="0"/>
                <a:cs typeface="Calibri" panose="020F0502020204030204" pitchFamily="34" charset="0"/>
              </a:rPr>
              <a:t>and propagate </a:t>
            </a:r>
            <a:r>
              <a:rPr lang="en-US" altLang="zh-CN" sz="2400" i="1" dirty="0">
                <a:solidFill>
                  <a:schemeClr val="accent1"/>
                </a:solidFill>
                <a:latin typeface="Calibri" panose="020F0502020204030204" pitchFamily="34" charset="0"/>
                <a:cs typeface="Calibri" panose="020F0502020204030204" pitchFamily="34" charset="0"/>
              </a:rPr>
              <a:t>taint tags embedded in data frames</a:t>
            </a:r>
            <a:r>
              <a:rPr lang="en-US" altLang="zh-CN" sz="2400" dirty="0">
                <a:latin typeface="Calibri" panose="020F0502020204030204" pitchFamily="34" charset="0"/>
                <a:cs typeface="Calibri" panose="020F0502020204030204" pitchFamily="34" charset="0"/>
              </a:rPr>
              <a:t>. Meanwhile, support diverse compliance requirements with </a:t>
            </a:r>
            <a:r>
              <a:rPr lang="en-US" altLang="zh-CN" sz="2400" i="1" dirty="0">
                <a:solidFill>
                  <a:schemeClr val="accent1"/>
                </a:solidFill>
                <a:latin typeface="Calibri" panose="020F0502020204030204" pitchFamily="34" charset="0"/>
                <a:cs typeface="Calibri" panose="020F0502020204030204" pitchFamily="34" charset="0"/>
              </a:rPr>
              <a:t>formal and flexible policy definition</a:t>
            </a:r>
            <a:r>
              <a:rPr lang="en-US" altLang="zh-CN" sz="24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845824212"/>
      </p:ext>
    </p:extLst>
  </p:cSld>
  <p:clrMapOvr>
    <a:masterClrMapping/>
  </p:clrMapOvr>
  <mc:AlternateContent xmlns:mc="http://schemas.openxmlformats.org/markup-compatibility/2006" xmlns:p14="http://schemas.microsoft.com/office/powerpoint/2010/main">
    <mc:Choice Requires="p14">
      <p:transition spd="slow" p14:dur="2000" advTm="21943"/>
    </mc:Choice>
    <mc:Fallback xmlns="">
      <p:transition spd="slow" advTm="21943"/>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7.2|4.1|10.3"/>
</p:tagLst>
</file>

<file path=ppt/tags/tag2.xml><?xml version="1.0" encoding="utf-8"?>
<p:tagLst xmlns:a="http://schemas.openxmlformats.org/drawingml/2006/main" xmlns:r="http://schemas.openxmlformats.org/officeDocument/2006/relationships" xmlns:p="http://schemas.openxmlformats.org/presentationml/2006/main">
  <p:tag name="TIMING" val="|35.2|174.3|17.4"/>
</p:tagLst>
</file>

<file path=ppt/tags/tag3.xml><?xml version="1.0" encoding="utf-8"?>
<p:tagLst xmlns:a="http://schemas.openxmlformats.org/drawingml/2006/main" xmlns:r="http://schemas.openxmlformats.org/officeDocument/2006/relationships" xmlns:p="http://schemas.openxmlformats.org/presentationml/2006/main">
  <p:tag name="TIMING" val="|35.2|174.3|17.4"/>
</p:tagLst>
</file>

<file path=ppt/tags/tag4.xml><?xml version="1.0" encoding="utf-8"?>
<p:tagLst xmlns:a="http://schemas.openxmlformats.org/drawingml/2006/main" xmlns:r="http://schemas.openxmlformats.org/officeDocument/2006/relationships" xmlns:p="http://schemas.openxmlformats.org/presentationml/2006/main">
  <p:tag name="TIMING" val="|13.4"/>
</p:tagLst>
</file>

<file path=ppt/tags/tag5.xml><?xml version="1.0" encoding="utf-8"?>
<p:tagLst xmlns:a="http://schemas.openxmlformats.org/drawingml/2006/main" xmlns:r="http://schemas.openxmlformats.org/officeDocument/2006/relationships" xmlns:p="http://schemas.openxmlformats.org/presentationml/2006/main">
  <p:tag name="TIMING" val="|4.4|11|14.1"/>
</p:tagLst>
</file>

<file path=ppt/tags/tag6.xml><?xml version="1.0" encoding="utf-8"?>
<p:tagLst xmlns:a="http://schemas.openxmlformats.org/drawingml/2006/main" xmlns:r="http://schemas.openxmlformats.org/officeDocument/2006/relationships" xmlns:p="http://schemas.openxmlformats.org/presentationml/2006/main">
  <p:tag name="TIMING" val="|11.1"/>
</p:tagLst>
</file>

<file path=ppt/tags/tag7.xml><?xml version="1.0" encoding="utf-8"?>
<p:tagLst xmlns:a="http://schemas.openxmlformats.org/drawingml/2006/main" xmlns:r="http://schemas.openxmlformats.org/officeDocument/2006/relationships" xmlns:p="http://schemas.openxmlformats.org/presentationml/2006/main">
  <p:tag name="TIMING" val="|6|7.3|12.9|15.1"/>
</p:tagLst>
</file>

<file path=ppt/tags/tag8.xml><?xml version="1.0" encoding="utf-8"?>
<p:tagLst xmlns:a="http://schemas.openxmlformats.org/drawingml/2006/main" xmlns:r="http://schemas.openxmlformats.org/officeDocument/2006/relationships" xmlns:p="http://schemas.openxmlformats.org/presentationml/2006/main">
  <p:tag name="TIMING" val="|10.8|20.5"/>
</p:tagLst>
</file>

<file path=ppt/tags/tag9.xml><?xml version="1.0" encoding="utf-8"?>
<p:tagLst xmlns:a="http://schemas.openxmlformats.org/drawingml/2006/main" xmlns:r="http://schemas.openxmlformats.org/officeDocument/2006/relationships" xmlns:p="http://schemas.openxmlformats.org/presentationml/2006/main">
  <p:tag name="TIMING" val="|1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5296</TotalTime>
  <Words>2429</Words>
  <Application>Microsoft Macintosh PowerPoint</Application>
  <PresentationFormat>Widescreen</PresentationFormat>
  <Paragraphs>254</Paragraphs>
  <Slides>18</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Segoe UI VSS (Regular)</vt:lpstr>
      <vt:lpstr>Arial</vt:lpstr>
      <vt:lpstr>Calibri</vt:lpstr>
      <vt:lpstr>Calibri Light</vt:lpstr>
      <vt:lpstr>Cambria Math</vt:lpstr>
      <vt:lpstr>Candara</vt:lpstr>
      <vt:lpstr>Consolas</vt:lpstr>
      <vt:lpstr>Office Theme</vt:lpstr>
      <vt:lpstr>TaintStream: Fine-Grained Taint Tracking for Big Data Platforms through Dynamic Code Translation</vt:lpstr>
      <vt:lpstr>Privacy Compliance in Big Data Platforms</vt:lpstr>
      <vt:lpstr>Privacy Compliance in Big Data Platforms</vt:lpstr>
      <vt:lpstr>Privacy Compliance in Big Data Platforms</vt:lpstr>
      <vt:lpstr>Privacy Compliance in Big Data Platforms</vt:lpstr>
      <vt:lpstr>An Example</vt:lpstr>
      <vt:lpstr>Potential Solution: Taint Tracking</vt:lpstr>
      <vt:lpstr>Challenges</vt:lpstr>
      <vt:lpstr>Our approach (TaintStream)</vt:lpstr>
      <vt:lpstr>Our approach (TaintStream)</vt:lpstr>
      <vt:lpstr>Workflow of TaintStream</vt:lpstr>
      <vt:lpstr>Flexible support of diverse privacy management tasks</vt:lpstr>
      <vt:lpstr>Dynamic translation</vt:lpstr>
      <vt:lpstr>Demo: The datasets in TaintStream with taint tags</vt:lpstr>
      <vt:lpstr>Experiment setup</vt:lpstr>
      <vt:lpstr>Accuracy</vt:lpstr>
      <vt:lpstr>System Overhead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TaintDF Progress</dc:title>
  <dc:creator>Chengxu Yang (FA Talent)</dc:creator>
  <cp:lastModifiedBy>Xu Mengwei</cp:lastModifiedBy>
  <cp:revision>92</cp:revision>
  <dcterms:created xsi:type="dcterms:W3CDTF">2020-10-30T01:40:47Z</dcterms:created>
  <dcterms:modified xsi:type="dcterms:W3CDTF">2021-08-30T06:04:20Z</dcterms:modified>
</cp:coreProperties>
</file>